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7" r:id="rId3"/>
    <p:sldId id="268" r:id="rId4"/>
    <p:sldId id="294" r:id="rId5"/>
    <p:sldId id="295" r:id="rId6"/>
    <p:sldId id="296" r:id="rId7"/>
    <p:sldId id="298" r:id="rId8"/>
    <p:sldId id="299" r:id="rId9"/>
    <p:sldId id="284" r:id="rId10"/>
    <p:sldId id="287" r:id="rId11"/>
    <p:sldId id="289" r:id="rId12"/>
    <p:sldId id="285" r:id="rId13"/>
    <p:sldId id="290" r:id="rId14"/>
    <p:sldId id="292" r:id="rId15"/>
    <p:sldId id="293" r:id="rId16"/>
    <p:sldId id="291" r:id="rId17"/>
    <p:sldId id="270" r:id="rId18"/>
    <p:sldId id="269" r:id="rId19"/>
    <p:sldId id="271" r:id="rId20"/>
    <p:sldId id="301" r:id="rId21"/>
    <p:sldId id="300" r:id="rId22"/>
    <p:sldId id="303" r:id="rId23"/>
    <p:sldId id="272" r:id="rId24"/>
    <p:sldId id="273" r:id="rId25"/>
    <p:sldId id="274" r:id="rId26"/>
    <p:sldId id="311" r:id="rId27"/>
    <p:sldId id="304" r:id="rId28"/>
    <p:sldId id="312" r:id="rId29"/>
    <p:sldId id="307" r:id="rId30"/>
    <p:sldId id="313" r:id="rId31"/>
    <p:sldId id="314" r:id="rId32"/>
    <p:sldId id="315" r:id="rId33"/>
    <p:sldId id="306" r:id="rId34"/>
    <p:sldId id="316" r:id="rId35"/>
    <p:sldId id="305" r:id="rId36"/>
    <p:sldId id="318" r:id="rId37"/>
    <p:sldId id="317" r:id="rId38"/>
    <p:sldId id="319" r:id="rId39"/>
    <p:sldId id="275" r:id="rId40"/>
    <p:sldId id="277" r:id="rId41"/>
    <p:sldId id="276" r:id="rId42"/>
    <p:sldId id="322" r:id="rId43"/>
    <p:sldId id="321" r:id="rId44"/>
    <p:sldId id="320" r:id="rId45"/>
    <p:sldId id="309" r:id="rId46"/>
    <p:sldId id="326" r:id="rId47"/>
    <p:sldId id="327" r:id="rId48"/>
    <p:sldId id="325" r:id="rId49"/>
    <p:sldId id="324" r:id="rId50"/>
    <p:sldId id="308" r:id="rId51"/>
    <p:sldId id="278" r:id="rId52"/>
    <p:sldId id="279" r:id="rId53"/>
    <p:sldId id="280" r:id="rId54"/>
    <p:sldId id="328" r:id="rId55"/>
    <p:sldId id="281" r:id="rId56"/>
    <p:sldId id="282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DE639"/>
    <a:srgbClr val="CCCCFF"/>
    <a:srgbClr val="DCB9FF"/>
    <a:srgbClr val="6699FF"/>
    <a:srgbClr val="DDDDDD"/>
    <a:srgbClr val="EAEAE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63" autoAdjust="0"/>
    <p:restoredTop sz="95406" autoAdjust="0"/>
  </p:normalViewPr>
  <p:slideViewPr>
    <p:cSldViewPr>
      <p:cViewPr varScale="1">
        <p:scale>
          <a:sx n="67" d="100"/>
          <a:sy n="67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dirty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790B2A-955B-48E5-8FA8-F5ECCA725A69}" type="slidenum">
              <a:rPr lang="pt-BR"/>
              <a:pPr/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857F91-C759-4262-9CB6-75E649666EC9}" type="slidenum">
              <a:rPr lang="pt-BR"/>
              <a:pPr/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24</a:t>
            </a:fld>
            <a:endParaRPr lang="pt-B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26</a:t>
            </a:fld>
            <a:endParaRPr lang="pt-B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28</a:t>
            </a:fld>
            <a:endParaRPr lang="pt-B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30</a:t>
            </a:fld>
            <a:endParaRPr lang="pt-B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31</a:t>
            </a:fld>
            <a:endParaRPr lang="pt-B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32</a:t>
            </a:fld>
            <a:endParaRPr lang="pt-B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33</a:t>
            </a:fld>
            <a:endParaRPr lang="pt-B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34</a:t>
            </a:fld>
            <a:endParaRPr lang="pt-B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35</a:t>
            </a:fld>
            <a:endParaRPr lang="pt-B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36</a:t>
            </a:fld>
            <a:endParaRPr lang="pt-B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37</a:t>
            </a:fld>
            <a:endParaRPr lang="pt-B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38</a:t>
            </a:fld>
            <a:endParaRPr lang="pt-B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39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40</a:t>
            </a:fld>
            <a:endParaRPr lang="pt-B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41</a:t>
            </a:fld>
            <a:endParaRPr lang="pt-B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42</a:t>
            </a:fld>
            <a:endParaRPr lang="pt-B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43</a:t>
            </a:fld>
            <a:endParaRPr lang="pt-B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44</a:t>
            </a:fld>
            <a:endParaRPr lang="pt-B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45</a:t>
            </a:fld>
            <a:endParaRPr lang="pt-B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46</a:t>
            </a:fld>
            <a:endParaRPr lang="pt-B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47</a:t>
            </a:fld>
            <a:endParaRPr lang="pt-B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48</a:t>
            </a:fld>
            <a:endParaRPr lang="pt-B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49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50</a:t>
            </a:fld>
            <a:endParaRPr lang="pt-B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51</a:t>
            </a:fld>
            <a:endParaRPr lang="pt-B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52</a:t>
            </a:fld>
            <a:endParaRPr lang="pt-B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53</a:t>
            </a:fld>
            <a:endParaRPr lang="pt-B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54</a:t>
            </a:fld>
            <a:endParaRPr lang="pt-B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55</a:t>
            </a:fld>
            <a:endParaRPr lang="pt-B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56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57F91-C759-4262-9CB6-75E649666EC9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F7C5F-0BC3-428D-8DB5-238F4A0B353C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C965D-904B-466E-AF95-373D57DEA0A3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8E433-3827-4A3F-B4B0-A4EB862A1A22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BD50F-45A1-47E5-868A-DA1398C91EA1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9C66B-0CA3-4957-82CE-73B6CB9ACE42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D75DB-1514-4617-A8F0-81C471EB025B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54C3D7-219C-4667-B41E-857CBEA99A9A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7704D-B724-4A85-AE87-2DF93709D078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7D984-FA61-4FC4-97EB-8469CFA4E2FC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7F88-25DD-4D15-9B07-5D40F0103069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F5947B-A492-4593-8C5A-EC5F322A9769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E866B-93AD-44AD-A3E7-7400BE27B6EA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2383D-F7ED-44F2-B343-90F5AB58A6F0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E6BFC-B3BB-43E7-A755-1939B351D246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23F48-7ACE-4C58-807A-0E9F284769C4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93437-9110-4F51-B241-95017273DCCB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44448-D7A3-4670-851B-66193DBAB77B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CD7AC-18A5-4000-9B23-508B340901EC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BD36E3-05C0-4B09-AED5-BA90E58EAD94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8A74A-0581-4CD6-9332-77D261945EDB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4F873-7F3C-4021-805E-8587A2766560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56282-6A57-4260-9083-661D44CF8362}" type="slidenum">
              <a:rPr lang="pt-BR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1DB11C4-AC19-46CE-962D-47890B837A00}" type="datetime1">
              <a:rPr lang="pt-BR"/>
              <a:pPr/>
              <a:t>16/12/2009</a:t>
            </a:fld>
            <a:endParaRPr lang="pt-B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5B7148-D38D-40BA-8629-F0A778843D90}" type="slidenum">
              <a:rPr lang="pt-BR"/>
              <a:pPr/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Last\Desktop\TCC%20Images\PPT%20vids\View_Orbit.wm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Last\Desktop\TCC%20Images\PPT%20vids\View_SSP.wm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AE9F-3C52-4A44-BD38-01172F4A3BA5}" type="slidenum">
              <a:rPr lang="pt-BR"/>
              <a:pPr/>
              <a:t>1</a:t>
            </a:fld>
            <a:endParaRPr lang="pt-BR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214422"/>
            <a:ext cx="9144000" cy="5643578"/>
          </a:xfrm>
          <a:prstGeom prst="rect">
            <a:avLst/>
          </a:pr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400" dirty="0" smtClean="0"/>
              <a:t>Modelagem MATLAB para Cálculo de Atitude e </a:t>
            </a:r>
          </a:p>
          <a:p>
            <a:pPr algn="ctr"/>
            <a:r>
              <a:rPr lang="pt-BR" sz="2400" dirty="0" smtClean="0"/>
              <a:t>Rastreio de Satélites Artificiais</a:t>
            </a:r>
            <a:endParaRPr lang="pt-BR" sz="240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2143116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Trabalho de Conclusão de Curso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Eng. de Computação</a:t>
            </a:r>
          </a:p>
          <a:p>
            <a:pPr algn="ctr"/>
            <a:endParaRPr lang="pt-BR" sz="2000" b="1" dirty="0" smtClean="0"/>
          </a:p>
          <a:p>
            <a:pPr algn="ctr"/>
            <a:r>
              <a:rPr lang="pt-BR" sz="2000" dirty="0" smtClean="0"/>
              <a:t>Felipe G. Sieben</a:t>
            </a:r>
          </a:p>
          <a:p>
            <a:pPr algn="ctr"/>
            <a:r>
              <a:rPr lang="pt-BR" sz="2000" dirty="0" smtClean="0"/>
              <a:t>Plauto de Abreu Neto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0" y="52149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Orientador</a:t>
            </a:r>
          </a:p>
          <a:p>
            <a:pPr algn="ctr"/>
            <a:r>
              <a:rPr lang="pt-BR" dirty="0" smtClean="0"/>
              <a:t>Prof. Dr. Eduardo Augusto Bezerra</a:t>
            </a: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643702" y="6519446"/>
            <a:ext cx="250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18 de Dezembro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ixaDeTexto 50"/>
          <p:cNvSpPr txBox="1"/>
          <p:nvPr/>
        </p:nvSpPr>
        <p:spPr>
          <a:xfrm>
            <a:off x="285720" y="400050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= Semi-eixo Maior  = 2</a:t>
            </a:r>
            <a:endParaRPr lang="pt-BR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1928794" y="300037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= 0.5</a:t>
            </a: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10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643182"/>
            <a:ext cx="1638300" cy="103822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285720" y="442913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= Semi-eixo Menor = 1</a:t>
            </a:r>
            <a:endParaRPr lang="pt-BR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00504"/>
            <a:ext cx="161925" cy="381000"/>
          </a:xfrm>
          <a:prstGeom prst="rect">
            <a:avLst/>
          </a:prstGeom>
          <a:noFill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29132"/>
            <a:ext cx="152400" cy="381000"/>
          </a:xfrm>
          <a:prstGeom prst="rect">
            <a:avLst/>
          </a:prstGeom>
          <a:noFill/>
        </p:spPr>
      </p:pic>
      <p:sp>
        <p:nvSpPr>
          <p:cNvPr id="49" name="CaixaDeTexto 48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Excentricidade e Semi-eixo Maior</a:t>
            </a:r>
            <a:endParaRPr lang="pt-BR" sz="2800" dirty="0"/>
          </a:p>
        </p:txBody>
      </p:sp>
      <p:sp>
        <p:nvSpPr>
          <p:cNvPr id="24" name="Elipse 23"/>
          <p:cNvSpPr/>
          <p:nvPr/>
        </p:nvSpPr>
        <p:spPr>
          <a:xfrm>
            <a:off x="3143240" y="2214554"/>
            <a:ext cx="5286412" cy="3429024"/>
          </a:xfrm>
          <a:prstGeom prst="ellipse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5" name="Conector de seta reta 24"/>
          <p:cNvCxnSpPr/>
          <p:nvPr/>
        </p:nvCxnSpPr>
        <p:spPr>
          <a:xfrm>
            <a:off x="5786446" y="3929066"/>
            <a:ext cx="264320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endCxn id="24" idx="0"/>
          </p:cNvCxnSpPr>
          <p:nvPr/>
        </p:nvCxnSpPr>
        <p:spPr>
          <a:xfrm rot="5400000" flipH="1" flipV="1">
            <a:off x="4929190" y="3071810"/>
            <a:ext cx="1714512" cy="158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643314"/>
            <a:ext cx="161925" cy="381000"/>
          </a:xfrm>
          <a:prstGeom prst="rect">
            <a:avLst/>
          </a:prstGeom>
          <a:noFill/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1925" y="2962506"/>
            <a:ext cx="1524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4445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11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428992" y="2500306"/>
            <a:ext cx="2504354" cy="250033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000" h="146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5080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3428992" y="3500438"/>
            <a:ext cx="2500330" cy="642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Inclinação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4445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  <a:scene3d>
            <a:camera prst="orthographicFront">
              <a:rot lat="0" lon="0" rev="1800000"/>
            </a:camera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4445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12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428992" y="2500306"/>
            <a:ext cx="2504354" cy="250033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000" h="146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5080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3428992" y="3500438"/>
            <a:ext cx="2500330" cy="642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Inclinação</a:t>
            </a:r>
            <a:endParaRPr lang="pt-BR" sz="2800" dirty="0"/>
          </a:p>
        </p:txBody>
      </p:sp>
      <p:sp>
        <p:nvSpPr>
          <p:cNvPr id="18" name="Elipse 17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5080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Seta dobrada 28"/>
          <p:cNvSpPr/>
          <p:nvPr/>
        </p:nvSpPr>
        <p:spPr>
          <a:xfrm rot="2565146">
            <a:off x="6280747" y="3275685"/>
            <a:ext cx="733908" cy="878134"/>
          </a:xfrm>
          <a:prstGeom prst="bentArrow">
            <a:avLst>
              <a:gd name="adj1" fmla="val 11330"/>
              <a:gd name="adj2" fmla="val 22870"/>
              <a:gd name="adj3" fmla="val 25000"/>
              <a:gd name="adj4" fmla="val 82101"/>
            </a:avLst>
          </a:prstGeom>
          <a:solidFill>
            <a:srgbClr val="FFFF00"/>
          </a:solidFill>
          <a:scene3d>
            <a:camera prst="orthographicFront">
              <a:rot lat="8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1000100" y="3429000"/>
            <a:ext cx="7322395" cy="714380"/>
          </a:xfrm>
          <a:prstGeom prst="ellipse">
            <a:avLst/>
          </a:prstGeom>
          <a:noFill/>
          <a:ln w="4445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  <a:scene3d>
            <a:camera prst="orthographicFront">
              <a:rot lat="0" lon="0" rev="1800000"/>
            </a:camera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4445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13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428992" y="2500306"/>
            <a:ext cx="2504354" cy="250033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000" h="146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5080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3428992" y="3500438"/>
            <a:ext cx="2500330" cy="642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1000100" y="3429000"/>
            <a:ext cx="7322395" cy="714380"/>
          </a:xfrm>
          <a:prstGeom prst="ellipse">
            <a:avLst/>
          </a:prstGeom>
          <a:noFill/>
          <a:ln w="5080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Right</a:t>
            </a:r>
            <a:r>
              <a:rPr lang="pt-BR" sz="2800" dirty="0" smtClean="0"/>
              <a:t> </a:t>
            </a:r>
            <a:r>
              <a:rPr lang="pt-BR" sz="2800" dirty="0" err="1" smtClean="0"/>
              <a:t>Ascension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Ascending</a:t>
            </a:r>
            <a:r>
              <a:rPr lang="pt-BR" sz="2800" dirty="0" smtClean="0"/>
              <a:t> </a:t>
            </a:r>
            <a:r>
              <a:rPr lang="pt-BR" sz="2800" dirty="0" err="1" smtClean="0"/>
              <a:t>Node</a:t>
            </a:r>
            <a:r>
              <a:rPr lang="pt-BR" sz="2800" dirty="0" smtClean="0"/>
              <a:t> - RAAN</a:t>
            </a:r>
            <a:endParaRPr lang="pt-BR" sz="2800" dirty="0"/>
          </a:p>
        </p:txBody>
      </p:sp>
      <p:cxnSp>
        <p:nvCxnSpPr>
          <p:cNvPr id="26" name="Conector de seta reta 25"/>
          <p:cNvCxnSpPr/>
          <p:nvPr/>
        </p:nvCxnSpPr>
        <p:spPr>
          <a:xfrm rot="10800000">
            <a:off x="642910" y="3786191"/>
            <a:ext cx="4035622" cy="4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endCxn id="16" idx="4"/>
          </p:cNvCxnSpPr>
          <p:nvPr/>
        </p:nvCxnSpPr>
        <p:spPr>
          <a:xfrm rot="16200000" flipH="1">
            <a:off x="4502537" y="3966759"/>
            <a:ext cx="352615" cy="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ta dobrada 51"/>
          <p:cNvSpPr/>
          <p:nvPr/>
        </p:nvSpPr>
        <p:spPr>
          <a:xfrm rot="9764149">
            <a:off x="4143440" y="3703447"/>
            <a:ext cx="489241" cy="553348"/>
          </a:xfrm>
          <a:prstGeom prst="bentArrow">
            <a:avLst>
              <a:gd name="adj1" fmla="val 11330"/>
              <a:gd name="adj2" fmla="val 22870"/>
              <a:gd name="adj3" fmla="val 25000"/>
              <a:gd name="adj4" fmla="val 82101"/>
            </a:avLst>
          </a:prstGeom>
          <a:solidFill>
            <a:srgbClr val="FFFF00"/>
          </a:solidFill>
          <a:scene3d>
            <a:camera prst="orthographicFront">
              <a:rot lat="8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142844" y="3500438"/>
            <a:ext cx="1062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Ponto Vernal</a:t>
            </a:r>
            <a:endParaRPr lang="pt-BR" sz="12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4071934" y="4143380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Ascending</a:t>
            </a:r>
            <a:r>
              <a:rPr lang="pt-BR" sz="1200" dirty="0" smtClean="0"/>
              <a:t> </a:t>
            </a:r>
            <a:r>
              <a:rPr lang="pt-BR" sz="1200" dirty="0" err="1" smtClean="0"/>
              <a:t>Node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1000100" y="3429000"/>
            <a:ext cx="7322395" cy="714380"/>
          </a:xfrm>
          <a:prstGeom prst="ellipse">
            <a:avLst/>
          </a:prstGeom>
          <a:noFill/>
          <a:ln w="4445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  <a:scene3d>
            <a:camera prst="orthographicFront">
              <a:rot lat="0" lon="0" rev="1800000"/>
            </a:camera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4445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14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428992" y="2500306"/>
            <a:ext cx="2504354" cy="250033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000" h="146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5080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3428992" y="3500438"/>
            <a:ext cx="2500330" cy="642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1000100" y="3429000"/>
            <a:ext cx="7322395" cy="714380"/>
          </a:xfrm>
          <a:prstGeom prst="ellipse">
            <a:avLst/>
          </a:prstGeom>
          <a:noFill/>
          <a:ln w="5080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Argument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Perigee</a:t>
            </a:r>
            <a:endParaRPr lang="pt-BR" sz="2800" dirty="0"/>
          </a:p>
        </p:txBody>
      </p:sp>
      <p:cxnSp>
        <p:nvCxnSpPr>
          <p:cNvPr id="38" name="Conector de seta reta 37"/>
          <p:cNvCxnSpPr>
            <a:endCxn id="16" idx="4"/>
          </p:cNvCxnSpPr>
          <p:nvPr/>
        </p:nvCxnSpPr>
        <p:spPr>
          <a:xfrm rot="16200000" flipH="1">
            <a:off x="4526754" y="3990976"/>
            <a:ext cx="304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ta dobrada 51"/>
          <p:cNvSpPr/>
          <p:nvPr/>
        </p:nvSpPr>
        <p:spPr>
          <a:xfrm rot="8787530">
            <a:off x="4573599" y="3710523"/>
            <a:ext cx="546243" cy="506723"/>
          </a:xfrm>
          <a:prstGeom prst="bentArrow">
            <a:avLst>
              <a:gd name="adj1" fmla="val 11330"/>
              <a:gd name="adj2" fmla="val 22870"/>
              <a:gd name="adj3" fmla="val 25000"/>
              <a:gd name="adj4" fmla="val 66416"/>
            </a:avLst>
          </a:prstGeom>
          <a:solidFill>
            <a:srgbClr val="FFFF00"/>
          </a:solidFill>
          <a:scene3d>
            <a:camera prst="orthographicFront">
              <a:rot lat="6600000" lon="2100000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7500958" y="1643050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Periélio</a:t>
            </a:r>
            <a:endParaRPr lang="pt-BR" sz="12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4071934" y="4143380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Ascending</a:t>
            </a:r>
            <a:r>
              <a:rPr lang="pt-BR" sz="1200" dirty="0" smtClean="0"/>
              <a:t> </a:t>
            </a:r>
            <a:r>
              <a:rPr lang="pt-BR" sz="1200" dirty="0" err="1" smtClean="0"/>
              <a:t>Node</a:t>
            </a:r>
            <a:endParaRPr lang="pt-BR" sz="1200" dirty="0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4674394" y="1928803"/>
            <a:ext cx="3112316" cy="1912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1000100" y="3429000"/>
            <a:ext cx="7322395" cy="714380"/>
          </a:xfrm>
          <a:prstGeom prst="ellipse">
            <a:avLst/>
          </a:prstGeom>
          <a:noFill/>
          <a:ln w="4445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  <a:scene3d>
            <a:camera prst="orthographicFront">
              <a:rot lat="0" lon="0" rev="1800000"/>
            </a:camera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4445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15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428992" y="2500306"/>
            <a:ext cx="2504354" cy="250033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000" h="146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035819" y="3429000"/>
            <a:ext cx="7322395" cy="714380"/>
          </a:xfrm>
          <a:prstGeom prst="ellipse">
            <a:avLst/>
          </a:prstGeom>
          <a:noFill/>
          <a:ln w="5080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3428992" y="3500438"/>
            <a:ext cx="2500330" cy="642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1000100" y="3429000"/>
            <a:ext cx="7322395" cy="714380"/>
          </a:xfrm>
          <a:prstGeom prst="ellipse">
            <a:avLst/>
          </a:prstGeom>
          <a:noFill/>
          <a:ln w="50800">
            <a:gradFill>
              <a:gsLst>
                <a:gs pos="4400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True</a:t>
            </a:r>
            <a:r>
              <a:rPr lang="pt-BR" sz="2800" dirty="0" smtClean="0"/>
              <a:t> </a:t>
            </a:r>
            <a:r>
              <a:rPr lang="pt-BR" sz="2800" dirty="0" err="1" smtClean="0"/>
              <a:t>Anomaly</a:t>
            </a:r>
            <a:endParaRPr lang="pt-BR" sz="2800" dirty="0"/>
          </a:p>
        </p:txBody>
      </p:sp>
      <p:cxnSp>
        <p:nvCxnSpPr>
          <p:cNvPr id="38" name="Conector de seta reta 37"/>
          <p:cNvCxnSpPr>
            <a:endCxn id="16" idx="4"/>
          </p:cNvCxnSpPr>
          <p:nvPr/>
        </p:nvCxnSpPr>
        <p:spPr>
          <a:xfrm rot="16200000" flipH="1">
            <a:off x="4526754" y="3990976"/>
            <a:ext cx="304805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eta dobrada 51"/>
          <p:cNvSpPr/>
          <p:nvPr/>
        </p:nvSpPr>
        <p:spPr>
          <a:xfrm rot="4726067">
            <a:off x="6451977" y="2368496"/>
            <a:ext cx="240572" cy="389224"/>
          </a:xfrm>
          <a:prstGeom prst="bentArrow">
            <a:avLst>
              <a:gd name="adj1" fmla="val 11330"/>
              <a:gd name="adj2" fmla="val 50000"/>
              <a:gd name="adj3" fmla="val 50000"/>
              <a:gd name="adj4" fmla="val 20093"/>
            </a:avLst>
          </a:prstGeom>
          <a:solidFill>
            <a:srgbClr val="FFFF00"/>
          </a:solidFill>
          <a:scene3d>
            <a:camera prst="orthographicFront">
              <a:rot lat="6600000" lon="2100000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7500958" y="1643050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Periélio</a:t>
            </a:r>
            <a:endParaRPr lang="pt-BR" sz="12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4071934" y="4143380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Ascending</a:t>
            </a:r>
            <a:r>
              <a:rPr lang="pt-BR" sz="1200" dirty="0" smtClean="0"/>
              <a:t> </a:t>
            </a:r>
            <a:r>
              <a:rPr lang="pt-BR" sz="1200" dirty="0" err="1" smtClean="0"/>
              <a:t>Node</a:t>
            </a:r>
            <a:endParaRPr lang="pt-BR" sz="1200" dirty="0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4674394" y="1928803"/>
            <a:ext cx="3112316" cy="1912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V="1">
            <a:off x="4676775" y="2357430"/>
            <a:ext cx="1895489" cy="148114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6007110" y="2084378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Posição Sat.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857224" y="3429000"/>
            <a:ext cx="7322395" cy="71438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16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428992" y="2500306"/>
            <a:ext cx="2504354" cy="250033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1270000" h="146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857224" y="3429000"/>
            <a:ext cx="7322395" cy="714380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3428992" y="3500438"/>
            <a:ext cx="2500330" cy="642942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shade val="30000"/>
                    <a:satMod val="115000"/>
                    <a:alpha val="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Right</a:t>
            </a:r>
            <a:r>
              <a:rPr lang="pt-BR" sz="2800" dirty="0" smtClean="0"/>
              <a:t> </a:t>
            </a:r>
            <a:r>
              <a:rPr lang="pt-BR" sz="2800" dirty="0" err="1" smtClean="0"/>
              <a:t>Ascension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</a:t>
            </a:r>
            <a:r>
              <a:rPr lang="pt-BR" sz="2800" dirty="0" err="1" smtClean="0"/>
              <a:t>Ascending</a:t>
            </a:r>
            <a:r>
              <a:rPr lang="pt-BR" sz="2800" dirty="0" smtClean="0"/>
              <a:t> </a:t>
            </a:r>
            <a:r>
              <a:rPr lang="pt-BR" sz="2800" dirty="0" err="1" smtClean="0"/>
              <a:t>Node</a:t>
            </a:r>
            <a:r>
              <a:rPr lang="pt-BR" sz="2800" dirty="0" smtClean="0"/>
              <a:t> - RAAN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919800" y="2917336"/>
            <a:ext cx="2118676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Metodologia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Ferramentas Desenvolvidas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Resultados</a:t>
            </a:r>
          </a:p>
          <a:p>
            <a:pPr marL="342900" indent="-342900">
              <a:buFontTx/>
              <a:buAutoNum type="arabicPeriod"/>
            </a:pPr>
            <a:endParaRPr lang="pt-BR" sz="2400" dirty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17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AGENDA</a:t>
            </a:r>
            <a:endParaRPr lang="pt-BR" sz="2400" dirty="0"/>
          </a:p>
        </p:txBody>
      </p:sp>
      <p:pic>
        <p:nvPicPr>
          <p:cNvPr id="17" name="Imagem 16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de cantos arredondados 36"/>
          <p:cNvSpPr/>
          <p:nvPr/>
        </p:nvSpPr>
        <p:spPr>
          <a:xfrm>
            <a:off x="919800" y="2917336"/>
            <a:ext cx="2118676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/>
            <a:endParaRPr lang="pt-BR" sz="2400" dirty="0" smtClean="0"/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7472" indent="-347472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  <a:p>
            <a:pPr marL="342900" indent="-342900">
              <a:buFontTx/>
              <a:buAutoNum type="arabicPeriod" startAt="3"/>
            </a:pPr>
            <a:endParaRPr lang="pt-BR" sz="2400" dirty="0" smtClean="0"/>
          </a:p>
          <a:p>
            <a:pPr marL="342900" indent="-342900">
              <a:buFontTx/>
              <a:buAutoNum type="arabicPeriod" startAt="3"/>
            </a:pPr>
            <a:r>
              <a:rPr lang="pt-BR" sz="2400" dirty="0" smtClean="0"/>
              <a:t>Resultados</a:t>
            </a:r>
          </a:p>
          <a:p>
            <a:pPr marL="342900" indent="-342900">
              <a:buFontTx/>
              <a:buAutoNum type="arabicPeriod" startAt="3"/>
            </a:pPr>
            <a:endParaRPr lang="pt-BR" sz="2400" dirty="0"/>
          </a:p>
          <a:p>
            <a:pPr marL="342900" indent="-342900">
              <a:buFontTx/>
              <a:buAutoNum type="arabicPeriod" startAt="3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18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11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7472" indent="-347472">
              <a:buFont typeface="+mj-lt"/>
              <a:buAutoNum type="arabicPeriod" startAt="2"/>
            </a:pPr>
            <a:r>
              <a:rPr lang="pt-BR" sz="2400" dirty="0" smtClean="0"/>
              <a:t>Metodologia</a:t>
            </a:r>
          </a:p>
        </p:txBody>
      </p:sp>
      <p:pic>
        <p:nvPicPr>
          <p:cNvPr id="11" name="Imagem 10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1.11111E-6 L 0.28159 -0.3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19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2"/>
            </a:pPr>
            <a:r>
              <a:rPr lang="pt-BR" sz="2400" dirty="0" smtClean="0"/>
              <a:t>Metodologia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Estudo da Teoria Envolvida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14348" y="2214554"/>
            <a:ext cx="31662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/>
              <a:t>Leis de </a:t>
            </a:r>
            <a:r>
              <a:rPr lang="pt-BR" sz="2400" dirty="0" err="1" smtClean="0"/>
              <a:t>Keppler</a:t>
            </a:r>
            <a:endParaRPr lang="pt-BR" sz="2400" dirty="0" smtClean="0"/>
          </a:p>
          <a:p>
            <a:pPr marL="342900" indent="-342900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/>
              <a:t>Álgebra Linear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/>
              <a:t>Geometria Esférica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smtClean="0"/>
              <a:t>Cálculo Vetorial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dirty="0" err="1" smtClean="0"/>
              <a:t>TLE’s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948372" y="2183906"/>
            <a:ext cx="5500726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AGENDA</a:t>
            </a:r>
            <a:endParaRPr lang="pt-BR" sz="2400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Metodologia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Ferramentas Desenvolvidas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Resultados</a:t>
            </a:r>
          </a:p>
          <a:p>
            <a:pPr marL="342900" indent="-342900">
              <a:buFontTx/>
              <a:buAutoNum type="arabicPeriod"/>
            </a:pPr>
            <a:endParaRPr lang="pt-BR" sz="2400" dirty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20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2"/>
            </a:pPr>
            <a:r>
              <a:rPr lang="pt-BR" sz="2400" dirty="0" smtClean="0"/>
              <a:t>Metodologia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Estudo dos Programas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14348" y="2214554"/>
            <a:ext cx="341151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Matlab</a:t>
            </a:r>
            <a:endParaRPr lang="pt-BR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Funções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err="1" smtClean="0"/>
              <a:t>Plotagem</a:t>
            </a:r>
            <a:r>
              <a:rPr lang="pt-BR" sz="2000" dirty="0" smtClean="0"/>
              <a:t> Gráfica 3D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Matrizes e Estruturas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Celestia</a:t>
            </a:r>
            <a:r>
              <a:rPr lang="pt-BR" sz="2400" dirty="0" smtClean="0"/>
              <a:t> e </a:t>
            </a:r>
            <a:r>
              <a:rPr lang="pt-BR" sz="2400" dirty="0" err="1" smtClean="0"/>
              <a:t>Orbitron</a:t>
            </a:r>
            <a:endParaRPr lang="pt-BR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Confiabilidade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Funcionamento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Arquivos de entrada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pt-BR" sz="2000" dirty="0" smtClean="0"/>
          </a:p>
          <a:p>
            <a:pPr marL="800100" lvl="1" indent="-342900">
              <a:buFont typeface="Wingdings" pitchFamily="2" charset="2"/>
              <a:buChar char="ü"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21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2"/>
            </a:pPr>
            <a:r>
              <a:rPr lang="pt-BR" sz="2400" dirty="0" smtClean="0"/>
              <a:t>Metodologia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Desenvolvimento das Ferramentas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14348" y="1928802"/>
            <a:ext cx="3389069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Extract_Orbit</a:t>
            </a:r>
            <a:r>
              <a:rPr lang="pt-BR" sz="2400" dirty="0" smtClean="0"/>
              <a:t>()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View_Orbit</a:t>
            </a:r>
            <a:r>
              <a:rPr lang="pt-BR" sz="2400" dirty="0" smtClean="0"/>
              <a:t>()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err="1" smtClean="0"/>
              <a:t>Rot_Vet</a:t>
            </a:r>
            <a:r>
              <a:rPr lang="pt-BR" sz="2000" dirty="0" smtClean="0"/>
              <a:t>()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View_SSP</a:t>
            </a:r>
            <a:r>
              <a:rPr lang="pt-BR" sz="2400" dirty="0" smtClean="0"/>
              <a:t>()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err="1" smtClean="0"/>
              <a:t>JDate_Angle</a:t>
            </a:r>
            <a:r>
              <a:rPr lang="pt-BR" sz="2000" dirty="0" smtClean="0"/>
              <a:t>()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View_IAA</a:t>
            </a:r>
            <a:r>
              <a:rPr lang="pt-BR" sz="2400" dirty="0" smtClean="0"/>
              <a:t>()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err="1" smtClean="0"/>
              <a:t>JDate_Greg</a:t>
            </a:r>
            <a:r>
              <a:rPr lang="pt-BR" sz="2000" dirty="0" smtClean="0"/>
              <a:t>()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err="1" smtClean="0"/>
              <a:t>JDate_TLE</a:t>
            </a:r>
            <a:r>
              <a:rPr lang="pt-BR" sz="2000" dirty="0" smtClean="0"/>
              <a:t>()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Attitude_Estimation</a:t>
            </a:r>
            <a:r>
              <a:rPr lang="pt-BR" sz="2400" dirty="0" smtClean="0"/>
              <a:t>()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22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2"/>
            </a:pPr>
            <a:r>
              <a:rPr lang="pt-BR" sz="2400" dirty="0" smtClean="0"/>
              <a:t>Metodologia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Testes e Documentação dos Resultados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14348" y="2000240"/>
            <a:ext cx="402450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Celestia</a:t>
            </a:r>
            <a:endParaRPr lang="pt-BR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err="1" smtClean="0"/>
              <a:t>View_Orbit</a:t>
            </a:r>
            <a:r>
              <a:rPr lang="pt-BR" sz="2000" dirty="0" smtClean="0"/>
              <a:t>()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Orbitron</a:t>
            </a:r>
            <a:endParaRPr lang="pt-BR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err="1" smtClean="0"/>
              <a:t>View_SSP</a:t>
            </a:r>
            <a:r>
              <a:rPr lang="pt-BR" sz="2000" dirty="0" smtClean="0"/>
              <a:t>()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err="1" smtClean="0"/>
              <a:t>View_IAA</a:t>
            </a:r>
            <a:r>
              <a:rPr lang="pt-BR" sz="2000" dirty="0" smtClean="0"/>
              <a:t>()</a:t>
            </a:r>
          </a:p>
          <a:p>
            <a:pPr marL="800100" lvl="1" indent="-342900"/>
            <a:endParaRPr lang="pt-B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Matlab</a:t>
            </a:r>
            <a:endParaRPr lang="pt-BR" sz="24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err="1" smtClean="0"/>
              <a:t>Attitude_Estimation</a:t>
            </a:r>
            <a:r>
              <a:rPr lang="pt-BR" sz="2000" dirty="0" smtClean="0"/>
              <a:t>()</a:t>
            </a:r>
          </a:p>
          <a:p>
            <a:pPr marL="342900" indent="-342900"/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Escrita do Volume 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Preparo da Apresentação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919800" y="3643314"/>
            <a:ext cx="4295142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Metodologia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Ferramentas Desenvolvidas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Resultados</a:t>
            </a:r>
          </a:p>
          <a:p>
            <a:pPr marL="342900" indent="-342900">
              <a:buFontTx/>
              <a:buAutoNum type="arabicPeriod"/>
            </a:pPr>
            <a:endParaRPr lang="pt-BR" sz="2400" dirty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23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AGENDA</a:t>
            </a:r>
            <a:endParaRPr lang="pt-BR" sz="2400" dirty="0"/>
          </a:p>
        </p:txBody>
      </p:sp>
      <p:pic>
        <p:nvPicPr>
          <p:cNvPr id="12" name="Imagem 11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Metodologia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/>
            <a:endParaRPr lang="pt-BR" sz="2400" dirty="0" smtClean="0"/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7472" indent="-347472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  <a:p>
            <a:pPr marL="342900" indent="-342900">
              <a:buFontTx/>
              <a:buAutoNum type="arabicPeriod" startAt="4"/>
            </a:pPr>
            <a:endParaRPr lang="pt-BR" sz="2400" dirty="0"/>
          </a:p>
          <a:p>
            <a:pPr marL="342900" indent="-342900">
              <a:buFontTx/>
              <a:buAutoNum type="arabicPeriod" startAt="4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19800" y="3643314"/>
            <a:ext cx="4295142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24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898370" y="3599131"/>
            <a:ext cx="5660909" cy="50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marL="347472" indent="-347472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59259E-6 L 0.16407 -0.4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25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Extract_Orbit</a:t>
            </a:r>
            <a:r>
              <a:rPr lang="pt-BR" sz="2800" dirty="0" smtClean="0"/>
              <a:t>(“</a:t>
            </a:r>
            <a:r>
              <a:rPr lang="pt-BR" sz="2800" dirty="0" smtClean="0">
                <a:solidFill>
                  <a:srgbClr val="FF0000"/>
                </a:solidFill>
              </a:rPr>
              <a:t>TLE </a:t>
            </a:r>
            <a:r>
              <a:rPr lang="pt-BR" sz="2800" dirty="0" err="1" smtClean="0">
                <a:solidFill>
                  <a:srgbClr val="FF0000"/>
                </a:solidFill>
              </a:rPr>
              <a:t>File_Path</a:t>
            </a:r>
            <a:r>
              <a:rPr lang="pt-BR" sz="2800" dirty="0" smtClean="0"/>
              <a:t>”)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8596" y="2000240"/>
            <a:ext cx="8079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Objetivo: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Extrair os parâmetros orbitais necessários de um arquivo TLE.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8596" y="3214686"/>
            <a:ext cx="3653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Entrada: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Um arquivo TLE válido.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4286256"/>
            <a:ext cx="64155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Saida</a:t>
            </a:r>
            <a:r>
              <a:rPr lang="pt-BR" sz="2400" dirty="0" smtClean="0"/>
              <a:t>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Um vetor (KE) contendo os parâmetros orbitais.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26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Extract_Orbit</a:t>
            </a:r>
            <a:r>
              <a:rPr lang="pt-BR" sz="2800" dirty="0" smtClean="0"/>
              <a:t>(“</a:t>
            </a:r>
            <a:r>
              <a:rPr lang="pt-BR" sz="2800" dirty="0" smtClean="0">
                <a:solidFill>
                  <a:srgbClr val="FF0000"/>
                </a:solidFill>
              </a:rPr>
              <a:t>TLE </a:t>
            </a:r>
            <a:r>
              <a:rPr lang="pt-BR" sz="2800" dirty="0" err="1" smtClean="0">
                <a:solidFill>
                  <a:srgbClr val="FF0000"/>
                </a:solidFill>
              </a:rPr>
              <a:t>File_Path</a:t>
            </a:r>
            <a:r>
              <a:rPr lang="pt-BR" sz="2800" dirty="0" smtClean="0"/>
              <a:t>”)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20002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sz="2400" dirty="0" smtClean="0"/>
              <a:t>Estrutura do Vetor KE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364331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dirty="0" smtClean="0"/>
              <a:t>KE = [Semi-eixo Maior, Excentricidade, RAAN, Inclinação, Perigee, MeanAnomaly, ano, dia]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428728" y="485776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km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2499199" y="485776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adimensional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5432543" y="484785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graus</a:t>
            </a:r>
            <a:endParaRPr lang="pt-BR" dirty="0"/>
          </a:p>
        </p:txBody>
      </p:sp>
      <p:cxnSp>
        <p:nvCxnSpPr>
          <p:cNvPr id="22" name="Conector de seta reta 21"/>
          <p:cNvCxnSpPr>
            <a:endCxn id="16" idx="0"/>
          </p:cNvCxnSpPr>
          <p:nvPr/>
        </p:nvCxnSpPr>
        <p:spPr>
          <a:xfrm rot="16200000" flipH="1">
            <a:off x="1288076" y="4470885"/>
            <a:ext cx="769337" cy="44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16200000" flipH="1">
            <a:off x="2880580" y="4443413"/>
            <a:ext cx="807800" cy="989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4286248" y="4000504"/>
            <a:ext cx="1285884" cy="8572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6200000" flipH="1">
            <a:off x="5036347" y="4179099"/>
            <a:ext cx="857256" cy="50006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5400000">
            <a:off x="5536413" y="4321975"/>
            <a:ext cx="857256" cy="21431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10800000" flipV="1">
            <a:off x="6000760" y="4000504"/>
            <a:ext cx="1143008" cy="8572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27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View_Orbit</a:t>
            </a:r>
            <a:r>
              <a:rPr lang="pt-BR" sz="2800" dirty="0" smtClean="0"/>
              <a:t>(KE)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8596" y="2000240"/>
            <a:ext cx="8040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Objetivo: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Permitir a visualização 3D da Orbita descrita por um vetor KE.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8596" y="3214686"/>
            <a:ext cx="2515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Entrada: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Um vetor KE.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4286256"/>
            <a:ext cx="8039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Saida</a:t>
            </a:r>
            <a:r>
              <a:rPr lang="pt-BR" sz="2400" dirty="0" smtClean="0"/>
              <a:t>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Uma </a:t>
            </a:r>
            <a:r>
              <a:rPr lang="pt-BR" sz="2000" dirty="0" err="1" smtClean="0"/>
              <a:t>plotagem</a:t>
            </a:r>
            <a:r>
              <a:rPr lang="pt-BR" sz="2000" dirty="0" smtClean="0"/>
              <a:t> 3D da órbita circundando uma esfera terrestre.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28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View_Orbit</a:t>
            </a:r>
            <a:r>
              <a:rPr lang="pt-BR" sz="2800" dirty="0" smtClean="0"/>
              <a:t>(KE)</a:t>
            </a:r>
            <a:endParaRPr lang="pt-BR" sz="2800" dirty="0"/>
          </a:p>
        </p:txBody>
      </p:sp>
      <p:pic>
        <p:nvPicPr>
          <p:cNvPr id="17" name="View_Orbi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14546" y="2500306"/>
            <a:ext cx="4643470" cy="390320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19288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[29633, 0.2, 20, 45, 75, 180, 9, 314]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29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View_SSP</a:t>
            </a:r>
            <a:r>
              <a:rPr lang="pt-BR" sz="2800" dirty="0" smtClean="0"/>
              <a:t>(KE)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8596" y="2000240"/>
            <a:ext cx="87270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Objetivo: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Permitir a visualização da movimentação do satélite em sua órbita e</a:t>
            </a:r>
          </a:p>
          <a:p>
            <a:pPr marL="800100" lvl="1" indent="-342900"/>
            <a:r>
              <a:rPr lang="pt-BR" sz="2000" dirty="0" smtClean="0"/>
              <a:t>o rastro de seu SSP na superfície da terra.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8596" y="3214686"/>
            <a:ext cx="2515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Entrada: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Um vetor KE.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4286256"/>
            <a:ext cx="8039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err="1" smtClean="0"/>
              <a:t>Saida</a:t>
            </a:r>
            <a:r>
              <a:rPr lang="pt-BR" sz="2400" dirty="0" smtClean="0"/>
              <a:t>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Uma </a:t>
            </a:r>
            <a:r>
              <a:rPr lang="pt-BR" sz="2000" dirty="0" err="1" smtClean="0"/>
              <a:t>plotagem</a:t>
            </a:r>
            <a:r>
              <a:rPr lang="pt-BR" sz="2000" dirty="0" smtClean="0"/>
              <a:t> 3D da órbita circundando uma esfera terrestre.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Uma mapa da superfície com o rastro do SSP.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28596" y="5572140"/>
            <a:ext cx="839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1400" dirty="0" err="1" smtClean="0"/>
              <a:t>Obs</a:t>
            </a:r>
            <a:r>
              <a:rPr lang="pt-BR" sz="1400" dirty="0" smtClean="0"/>
              <a:t>: O SSP depende de uma data, no caso dessa função, a data utilizada é a da obtenção do TLE,</a:t>
            </a:r>
          </a:p>
          <a:p>
            <a:pPr marL="342900" indent="-342900"/>
            <a:r>
              <a:rPr lang="pt-BR" sz="1400" dirty="0" smtClean="0"/>
              <a:t>                esta está contida no vetor KE.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48372" y="2183906"/>
            <a:ext cx="5500726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marL="342900" indent="-342900"/>
            <a:endParaRPr lang="pt-BR" sz="2400" dirty="0" smtClean="0"/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indent="-347472">
              <a:buFont typeface="+mj-lt"/>
              <a:buAutoNum type="arabicPeriod" startAt="2"/>
            </a:pPr>
            <a:r>
              <a:rPr lang="pt-BR" sz="2400" dirty="0" smtClean="0"/>
              <a:t>Metodologia</a:t>
            </a:r>
          </a:p>
          <a:p>
            <a:pPr marL="342900" indent="-342900">
              <a:buFontTx/>
              <a:buAutoNum type="arabicPeriod" startAt="2"/>
            </a:pPr>
            <a:endParaRPr lang="pt-BR" sz="2400" dirty="0" smtClean="0"/>
          </a:p>
          <a:p>
            <a:pPr marL="342900" indent="-342900">
              <a:buFontTx/>
              <a:buAutoNum type="arabicPeriod" startAt="2"/>
            </a:pPr>
            <a:r>
              <a:rPr lang="pt-BR" sz="2400" dirty="0" smtClean="0"/>
              <a:t>Ferramentas Desenvolvidas</a:t>
            </a:r>
          </a:p>
          <a:p>
            <a:pPr marL="342900" indent="-342900">
              <a:buFontTx/>
              <a:buAutoNum type="arabicPeriod" startAt="2"/>
            </a:pPr>
            <a:endParaRPr lang="pt-BR" sz="2400" dirty="0" smtClean="0"/>
          </a:p>
          <a:p>
            <a:pPr marL="342900" indent="-342900">
              <a:buFontTx/>
              <a:buAutoNum type="arabicPeriod" startAt="2"/>
            </a:pPr>
            <a:r>
              <a:rPr lang="pt-BR" sz="2400" dirty="0" smtClean="0"/>
              <a:t>Resultados</a:t>
            </a:r>
          </a:p>
          <a:p>
            <a:pPr marL="342900" indent="-342900">
              <a:buFontTx/>
              <a:buAutoNum type="arabicPeriod" startAt="2"/>
            </a:pPr>
            <a:endParaRPr lang="pt-BR" sz="2400" dirty="0"/>
          </a:p>
          <a:p>
            <a:pPr marL="342900" indent="-342900">
              <a:buFontTx/>
              <a:buAutoNum type="arabicPeriod" startAt="2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pic>
        <p:nvPicPr>
          <p:cNvPr id="14" name="Imagem 13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4.07407E-6 L 0.09514 -0.2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30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View_SSP</a:t>
            </a:r>
            <a:r>
              <a:rPr lang="pt-BR" sz="2800" dirty="0" smtClean="0"/>
              <a:t>(KE)</a:t>
            </a:r>
            <a:endParaRPr lang="pt-BR" sz="2800" dirty="0"/>
          </a:p>
        </p:txBody>
      </p:sp>
      <p:pic>
        <p:nvPicPr>
          <p:cNvPr id="17" name="View_SS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285984" y="2500306"/>
            <a:ext cx="4643470" cy="383198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19288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[29633, 0.7, 20, 45, 75, 180, 9, 314]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31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View_SSP</a:t>
            </a:r>
            <a:r>
              <a:rPr lang="pt-BR" sz="2800" dirty="0" smtClean="0"/>
              <a:t>(KE)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285992"/>
            <a:ext cx="4572032" cy="405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2285984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KE = [29633, 0.7, 20, 45, 75, 180, 9, 314]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32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View_SSP</a:t>
            </a:r>
            <a:r>
              <a:rPr lang="pt-BR" sz="2800" dirty="0" smtClean="0"/>
              <a:t>(KE)</a:t>
            </a:r>
            <a:endParaRPr lang="pt-B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33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View_IAA</a:t>
            </a:r>
            <a:r>
              <a:rPr lang="pt-BR" sz="2800" dirty="0" smtClean="0"/>
              <a:t>(KE,ano,mês,dia,hora,</a:t>
            </a:r>
            <a:r>
              <a:rPr lang="pt-BR" sz="2800" dirty="0" err="1" smtClean="0"/>
              <a:t>min</a:t>
            </a:r>
            <a:r>
              <a:rPr lang="pt-BR" sz="2800" dirty="0" smtClean="0"/>
              <a:t>,</a:t>
            </a:r>
            <a:r>
              <a:rPr lang="pt-BR" sz="2800" dirty="0" err="1" smtClean="0"/>
              <a:t>seg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8596" y="2000240"/>
            <a:ext cx="8743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Objetivo: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Exibir a área visível pelo satélite na data requerida, alem da posição</a:t>
            </a:r>
          </a:p>
          <a:p>
            <a:pPr marL="800100" lvl="1" indent="-342900"/>
            <a:r>
              <a:rPr lang="pt-BR" sz="2000" dirty="0" smtClean="0"/>
              <a:t>do SSP e seu rastro durante as 24 horas seguintes.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8596" y="3214686"/>
            <a:ext cx="8521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Entrada: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Um vetor KE, e a Data em que se deseja visualizar a IAA e o SSP.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4286256"/>
            <a:ext cx="8531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Saída: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pt-BR" sz="2000" dirty="0" smtClean="0"/>
              <a:t>Uma mapa da superfície da terra com a IAA e o SSP demarcados.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34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View_IAA</a:t>
            </a:r>
            <a:r>
              <a:rPr lang="pt-BR" sz="2800" dirty="0" smtClean="0"/>
              <a:t>(KE,ano,mês,dia,hora,</a:t>
            </a:r>
            <a:r>
              <a:rPr lang="pt-BR" sz="2800" dirty="0" err="1" smtClean="0"/>
              <a:t>min</a:t>
            </a:r>
            <a:r>
              <a:rPr lang="pt-BR" sz="2800" dirty="0" smtClean="0"/>
              <a:t>,</a:t>
            </a:r>
            <a:r>
              <a:rPr lang="pt-BR" sz="2800" dirty="0" err="1" smtClean="0"/>
              <a:t>seg</a:t>
            </a:r>
            <a:r>
              <a:rPr lang="pt-BR" sz="2800" dirty="0" smtClean="0"/>
              <a:t>)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500306"/>
            <a:ext cx="4393799" cy="388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142844" y="1928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KE = [29633, 0.7, 20, 45, 75, 180, 9, 314]</a:t>
            </a:r>
            <a:endParaRPr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14876" y="1928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Data: 2009/12/15 00:00:00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35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Attitude_Estimation</a:t>
            </a:r>
            <a:r>
              <a:rPr lang="pt-BR" sz="2600" dirty="0" smtClean="0"/>
              <a:t>(KE,ano,mês,dia,hora,</a:t>
            </a:r>
            <a:r>
              <a:rPr lang="pt-BR" sz="2600" dirty="0" err="1" smtClean="0"/>
              <a:t>min</a:t>
            </a:r>
            <a:r>
              <a:rPr lang="pt-BR" sz="2600" dirty="0" smtClean="0"/>
              <a:t>,</a:t>
            </a:r>
            <a:r>
              <a:rPr lang="pt-BR" sz="2600" dirty="0" err="1" smtClean="0"/>
              <a:t>seg</a:t>
            </a:r>
            <a:r>
              <a:rPr lang="pt-BR" sz="2600" dirty="0" smtClean="0"/>
              <a:t>,</a:t>
            </a:r>
            <a:r>
              <a:rPr lang="pt-BR" sz="2600" dirty="0" err="1" smtClean="0"/>
              <a:t>Lat</a:t>
            </a:r>
            <a:r>
              <a:rPr lang="pt-BR" sz="2600" dirty="0" smtClean="0"/>
              <a:t>,</a:t>
            </a:r>
            <a:r>
              <a:rPr lang="pt-BR" sz="2600" dirty="0" err="1" smtClean="0"/>
              <a:t>Long</a:t>
            </a:r>
            <a:r>
              <a:rPr lang="pt-BR" sz="2600" dirty="0" smtClean="0"/>
              <a:t>)</a:t>
            </a:r>
            <a:endParaRPr lang="pt-BR" sz="2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8597" y="2000240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Objetivo: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000" dirty="0" smtClean="0"/>
              <a:t>Calcular a atitude necessária para que o satélite (na data </a:t>
            </a:r>
            <a:r>
              <a:rPr lang="pt-BR" sz="2000" dirty="0" err="1" smtClean="0"/>
              <a:t>estipu-lada</a:t>
            </a:r>
            <a:r>
              <a:rPr lang="pt-BR" sz="2000" dirty="0" smtClean="0"/>
              <a:t>) aponte para o alvo requisitado.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28596" y="3214686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Entrada: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000" dirty="0" smtClean="0"/>
              <a:t>Um vetor KE, a Data e as coordenadas em Latitude e Longitude do</a:t>
            </a:r>
          </a:p>
          <a:p>
            <a:pPr marL="800100" lvl="1" indent="-342900" algn="just"/>
            <a:r>
              <a:rPr lang="pt-BR" sz="2000" dirty="0" smtClean="0"/>
              <a:t>alvo.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28596" y="4286256"/>
            <a:ext cx="87154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Saída: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000" dirty="0" smtClean="0"/>
              <a:t>Uma mapa idêntico ao da função </a:t>
            </a:r>
            <a:r>
              <a:rPr lang="pt-BR" sz="2000" dirty="0" err="1" smtClean="0"/>
              <a:t>View_IAA</a:t>
            </a:r>
            <a:r>
              <a:rPr lang="pt-BR" sz="2000" dirty="0" smtClean="0"/>
              <a:t>, mas com o alvo também demarcado.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000" dirty="0" smtClean="0"/>
              <a:t>Um </a:t>
            </a:r>
            <a:r>
              <a:rPr lang="pt-BR" sz="2000" dirty="0" err="1" smtClean="0"/>
              <a:t>plot</a:t>
            </a:r>
            <a:r>
              <a:rPr lang="pt-BR" sz="2000" dirty="0" smtClean="0"/>
              <a:t> 3D com a terra, a órbita, a posição do satélite, e os 3 eixos do </a:t>
            </a:r>
            <a:r>
              <a:rPr lang="pt-BR" sz="2000" dirty="0" err="1" smtClean="0"/>
              <a:t>Body</a:t>
            </a:r>
            <a:r>
              <a:rPr lang="pt-BR" sz="2000" dirty="0" smtClean="0"/>
              <a:t> Frame.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pt-BR" sz="2000" dirty="0" smtClean="0"/>
              <a:t>Os 3 Ângulos de rotação (eixo-x, eixo-z, eixo-y).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36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Attitude_Estimation</a:t>
            </a:r>
            <a:r>
              <a:rPr lang="pt-BR" sz="2600" dirty="0" smtClean="0"/>
              <a:t>(KE,ano,mês,dia,hora,</a:t>
            </a:r>
            <a:r>
              <a:rPr lang="pt-BR" sz="2600" dirty="0" err="1" smtClean="0"/>
              <a:t>min</a:t>
            </a:r>
            <a:r>
              <a:rPr lang="pt-BR" sz="2600" dirty="0" smtClean="0"/>
              <a:t>,</a:t>
            </a:r>
            <a:r>
              <a:rPr lang="pt-BR" sz="2600" dirty="0" err="1" smtClean="0"/>
              <a:t>seg</a:t>
            </a:r>
            <a:r>
              <a:rPr lang="pt-BR" sz="2600" dirty="0" smtClean="0"/>
              <a:t>,</a:t>
            </a:r>
            <a:r>
              <a:rPr lang="pt-BR" sz="2600" dirty="0" err="1" smtClean="0"/>
              <a:t>Lat</a:t>
            </a:r>
            <a:r>
              <a:rPr lang="pt-BR" sz="2600" dirty="0" smtClean="0"/>
              <a:t>,</a:t>
            </a:r>
            <a:r>
              <a:rPr lang="pt-BR" sz="2600" dirty="0" err="1" smtClean="0"/>
              <a:t>Long</a:t>
            </a:r>
            <a:r>
              <a:rPr lang="pt-BR" sz="2600" dirty="0" smtClean="0"/>
              <a:t>)</a:t>
            </a:r>
            <a:endParaRPr lang="pt-BR" sz="2600" dirty="0"/>
          </a:p>
        </p:txBody>
      </p:sp>
      <p:sp>
        <p:nvSpPr>
          <p:cNvPr id="17" name="Retângulo 16"/>
          <p:cNvSpPr/>
          <p:nvPr/>
        </p:nvSpPr>
        <p:spPr>
          <a:xfrm>
            <a:off x="0" y="2714620"/>
            <a:ext cx="442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KE = [29633, 0.7, 20, 45, 75, 180, 9, 314]</a:t>
            </a:r>
            <a:endParaRPr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0" y="3929066"/>
            <a:ext cx="321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Data: 2009/12/15 00:00:00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0" y="50720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Alvo</a:t>
            </a:r>
            <a:r>
              <a:rPr lang="en-US" dirty="0" smtClean="0"/>
              <a:t>: Longitude = 100º Latitude = 40º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214554"/>
            <a:ext cx="43756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37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Attitude_Estimation</a:t>
            </a:r>
            <a:r>
              <a:rPr lang="pt-BR" sz="2600" dirty="0" smtClean="0"/>
              <a:t>(KE,ano,mês,dia,hora,</a:t>
            </a:r>
            <a:r>
              <a:rPr lang="pt-BR" sz="2600" dirty="0" err="1" smtClean="0"/>
              <a:t>min</a:t>
            </a:r>
            <a:r>
              <a:rPr lang="pt-BR" sz="2600" dirty="0" smtClean="0"/>
              <a:t>,</a:t>
            </a:r>
            <a:r>
              <a:rPr lang="pt-BR" sz="2600" dirty="0" err="1" smtClean="0"/>
              <a:t>seg</a:t>
            </a:r>
            <a:r>
              <a:rPr lang="pt-BR" sz="2600" dirty="0" smtClean="0"/>
              <a:t>,</a:t>
            </a:r>
            <a:r>
              <a:rPr lang="pt-BR" sz="2600" dirty="0" err="1" smtClean="0"/>
              <a:t>Lat</a:t>
            </a:r>
            <a:r>
              <a:rPr lang="pt-BR" sz="2600" dirty="0" smtClean="0"/>
              <a:t>,</a:t>
            </a:r>
            <a:r>
              <a:rPr lang="pt-BR" sz="2600" dirty="0" err="1" smtClean="0"/>
              <a:t>Long</a:t>
            </a:r>
            <a:r>
              <a:rPr lang="pt-BR" sz="2600" dirty="0" smtClean="0"/>
              <a:t>)</a:t>
            </a:r>
            <a:endParaRPr lang="pt-BR" sz="2600" dirty="0"/>
          </a:p>
        </p:txBody>
      </p:sp>
      <p:sp>
        <p:nvSpPr>
          <p:cNvPr id="17" name="Retângulo 16"/>
          <p:cNvSpPr/>
          <p:nvPr/>
        </p:nvSpPr>
        <p:spPr>
          <a:xfrm>
            <a:off x="0" y="2714620"/>
            <a:ext cx="442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KE = [29633, 0.7, 20, 45, 75, 180, 9, 314]</a:t>
            </a:r>
            <a:endParaRPr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0" y="3929066"/>
            <a:ext cx="321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Data: 2009/12/15 00:00:00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0" y="50720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Alvo</a:t>
            </a:r>
            <a:r>
              <a:rPr lang="en-US" dirty="0" smtClean="0"/>
              <a:t>: Longitude = 100º Latitude = 40º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143116"/>
            <a:ext cx="437149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38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3"/>
            </a:pPr>
            <a:r>
              <a:rPr lang="pt-BR" sz="2400" dirty="0" smtClean="0"/>
              <a:t>Ferramentas Desenvolvidas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Attitude_Estimation</a:t>
            </a:r>
            <a:r>
              <a:rPr lang="pt-BR" sz="2600" dirty="0" smtClean="0"/>
              <a:t>(KE,ano,mês,dia,hora,</a:t>
            </a:r>
            <a:r>
              <a:rPr lang="pt-BR" sz="2600" dirty="0" err="1" smtClean="0"/>
              <a:t>min</a:t>
            </a:r>
            <a:r>
              <a:rPr lang="pt-BR" sz="2600" dirty="0" smtClean="0"/>
              <a:t>,</a:t>
            </a:r>
            <a:r>
              <a:rPr lang="pt-BR" sz="2600" dirty="0" err="1" smtClean="0"/>
              <a:t>seg</a:t>
            </a:r>
            <a:r>
              <a:rPr lang="pt-BR" sz="2600" dirty="0" smtClean="0"/>
              <a:t>,</a:t>
            </a:r>
            <a:r>
              <a:rPr lang="pt-BR" sz="2600" dirty="0" err="1" smtClean="0"/>
              <a:t>Lat</a:t>
            </a:r>
            <a:r>
              <a:rPr lang="pt-BR" sz="2600" dirty="0" smtClean="0"/>
              <a:t>,</a:t>
            </a:r>
            <a:r>
              <a:rPr lang="pt-BR" sz="2600" dirty="0" err="1" smtClean="0"/>
              <a:t>Long</a:t>
            </a:r>
            <a:r>
              <a:rPr lang="pt-BR" sz="2600" dirty="0" smtClean="0"/>
              <a:t>)</a:t>
            </a:r>
            <a:endParaRPr lang="pt-BR" sz="2600" dirty="0"/>
          </a:p>
        </p:txBody>
      </p:sp>
      <p:sp>
        <p:nvSpPr>
          <p:cNvPr id="17" name="Retângulo 16"/>
          <p:cNvSpPr/>
          <p:nvPr/>
        </p:nvSpPr>
        <p:spPr>
          <a:xfrm>
            <a:off x="0" y="2714620"/>
            <a:ext cx="442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KE = [29633, 0.7, 20, 45, 75, 180, 9, 314]</a:t>
            </a:r>
            <a:endParaRPr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0" y="3929066"/>
            <a:ext cx="321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Data: 2009/12/15 00:00:00</a:t>
            </a:r>
            <a:endParaRPr lang="en-US" dirty="0"/>
          </a:p>
        </p:txBody>
      </p:sp>
      <p:sp>
        <p:nvSpPr>
          <p:cNvPr id="19" name="Retângulo 18"/>
          <p:cNvSpPr/>
          <p:nvPr/>
        </p:nvSpPr>
        <p:spPr>
          <a:xfrm>
            <a:off x="0" y="50720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Alvo</a:t>
            </a:r>
            <a:r>
              <a:rPr lang="en-US" dirty="0" smtClean="0"/>
              <a:t>: Longitude = 100º Latitude = 40º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071678"/>
            <a:ext cx="4557730" cy="39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919800" y="4367814"/>
            <a:ext cx="2009126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Metodologia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Ferramentas Desenvolvidas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Resultados</a:t>
            </a:r>
          </a:p>
          <a:p>
            <a:pPr marL="342900" indent="-342900">
              <a:buFontTx/>
              <a:buAutoNum type="arabicPeriod"/>
            </a:pPr>
            <a:endParaRPr lang="pt-BR" sz="2400" dirty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39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AGENDA</a:t>
            </a:r>
            <a:endParaRPr lang="pt-BR" sz="2400" dirty="0"/>
          </a:p>
        </p:txBody>
      </p:sp>
      <p:pic>
        <p:nvPicPr>
          <p:cNvPr id="11" name="Imagem 10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Referenciais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86058"/>
            <a:ext cx="3303910" cy="30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ixaDeTexto 26"/>
          <p:cNvSpPr txBox="1"/>
          <p:nvPr/>
        </p:nvSpPr>
        <p:spPr>
          <a:xfrm>
            <a:off x="0" y="250030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Pólo Norte</a:t>
            </a:r>
            <a:endParaRPr lang="pt-BR" sz="1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357950" y="435769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Y</a:t>
            </a:r>
            <a:endParaRPr lang="pt-BR" sz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428860" y="5072074"/>
            <a:ext cx="1062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Ponto Vernal</a:t>
            </a:r>
            <a:endParaRPr lang="pt-BR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0" y="20002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/>
              <a:t>Earth</a:t>
            </a:r>
            <a:r>
              <a:rPr lang="pt-BR" sz="2000" dirty="0" smtClean="0"/>
              <a:t> </a:t>
            </a:r>
            <a:r>
              <a:rPr lang="pt-BR" sz="2000" dirty="0" err="1" smtClean="0"/>
              <a:t>Centered</a:t>
            </a:r>
            <a:r>
              <a:rPr lang="pt-BR" sz="2000" dirty="0" smtClean="0"/>
              <a:t> </a:t>
            </a:r>
            <a:r>
              <a:rPr lang="pt-BR" sz="2000" dirty="0" err="1" smtClean="0"/>
              <a:t>Inertial</a:t>
            </a:r>
            <a:r>
              <a:rPr lang="pt-BR" sz="2000" dirty="0" smtClean="0"/>
              <a:t> - ECI</a:t>
            </a:r>
            <a:endParaRPr lang="pt-BR" sz="20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572000" y="271462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Z</a:t>
            </a:r>
            <a:endParaRPr lang="pt-BR" sz="12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3286116" y="521495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X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919800" y="4367814"/>
            <a:ext cx="2009126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Metodologia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Ferramentas Desenvolvidas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/>
            <a:endParaRPr lang="pt-BR" sz="2400" dirty="0" smtClean="0"/>
          </a:p>
          <a:p>
            <a:pPr marL="342900" indent="-342900">
              <a:buFontTx/>
              <a:buAutoNum type="arabicPeriod"/>
            </a:pPr>
            <a:endParaRPr lang="pt-BR" sz="2400" dirty="0"/>
          </a:p>
          <a:p>
            <a:pPr marL="347472" indent="-347472">
              <a:buFont typeface="+mj-lt"/>
              <a:buAutoNum type="arabicPeriod" startAt="5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40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01672" y="4329119"/>
            <a:ext cx="566090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marL="347472" indent="-347472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2" name="Imagem 11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28889 -0.5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41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Celestia</a:t>
            </a:r>
            <a:r>
              <a:rPr lang="pt-BR" sz="2600" dirty="0" smtClean="0"/>
              <a:t> </a:t>
            </a:r>
            <a:r>
              <a:rPr lang="pt-BR" sz="2600" dirty="0" err="1" smtClean="0"/>
              <a:t>vs</a:t>
            </a:r>
            <a:r>
              <a:rPr lang="pt-BR" sz="2600" dirty="0" smtClean="0"/>
              <a:t> </a:t>
            </a:r>
            <a:r>
              <a:rPr lang="pt-BR" sz="2600" dirty="0" err="1" smtClean="0"/>
              <a:t>View_Orbit</a:t>
            </a:r>
            <a:endParaRPr lang="pt-BR" sz="26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714620"/>
            <a:ext cx="70723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0" y="19288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[33720, 0, 0, 0, 0, 0, 9, 314]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42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Celestia</a:t>
            </a:r>
            <a:r>
              <a:rPr lang="pt-BR" sz="2600" dirty="0" smtClean="0"/>
              <a:t> </a:t>
            </a:r>
            <a:r>
              <a:rPr lang="pt-BR" sz="2600" dirty="0" err="1" smtClean="0"/>
              <a:t>vs</a:t>
            </a:r>
            <a:r>
              <a:rPr lang="pt-BR" sz="2600" dirty="0" smtClean="0"/>
              <a:t> </a:t>
            </a:r>
            <a:r>
              <a:rPr lang="pt-BR" sz="2600" dirty="0" err="1" smtClean="0"/>
              <a:t>View_Orbit</a:t>
            </a:r>
            <a:endParaRPr lang="pt-BR" sz="2600" dirty="0"/>
          </a:p>
        </p:txBody>
      </p:sp>
      <p:sp>
        <p:nvSpPr>
          <p:cNvPr id="16" name="Retângulo 15"/>
          <p:cNvSpPr/>
          <p:nvPr/>
        </p:nvSpPr>
        <p:spPr>
          <a:xfrm>
            <a:off x="0" y="19288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[33720, 0.7, 0, 0, 0, 0, 9, 314]</a:t>
            </a:r>
            <a:endParaRPr lang="en-US" dirty="0"/>
          </a:p>
        </p:txBody>
      </p:sp>
      <p:pic>
        <p:nvPicPr>
          <p:cNvPr id="19" name="Imagem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714620"/>
            <a:ext cx="70723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43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Celestia</a:t>
            </a:r>
            <a:r>
              <a:rPr lang="pt-BR" sz="2600" dirty="0" smtClean="0"/>
              <a:t> </a:t>
            </a:r>
            <a:r>
              <a:rPr lang="pt-BR" sz="2600" dirty="0" err="1" smtClean="0"/>
              <a:t>vs</a:t>
            </a:r>
            <a:r>
              <a:rPr lang="pt-BR" sz="2600" dirty="0" smtClean="0"/>
              <a:t> </a:t>
            </a:r>
            <a:r>
              <a:rPr lang="pt-BR" sz="2600" dirty="0" err="1" smtClean="0"/>
              <a:t>View_Orbit</a:t>
            </a:r>
            <a:endParaRPr lang="pt-BR" sz="2600" dirty="0"/>
          </a:p>
        </p:txBody>
      </p:sp>
      <p:sp>
        <p:nvSpPr>
          <p:cNvPr id="17" name="Retângulo 16"/>
          <p:cNvSpPr/>
          <p:nvPr/>
        </p:nvSpPr>
        <p:spPr>
          <a:xfrm>
            <a:off x="0" y="19288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[33720, 0.7, 45, 45, 0, 0, 9, 314]</a:t>
            </a:r>
            <a:endParaRPr lang="en-US" dirty="0"/>
          </a:p>
        </p:txBody>
      </p:sp>
      <p:pic>
        <p:nvPicPr>
          <p:cNvPr id="19" name="Imagem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714620"/>
            <a:ext cx="70723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19288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[33720, 0.7, 45, 45, 90, 0, 9, 314]</a:t>
            </a:r>
            <a:endParaRPr lang="en-US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44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Celestia</a:t>
            </a:r>
            <a:r>
              <a:rPr lang="pt-BR" sz="2600" dirty="0" smtClean="0"/>
              <a:t> </a:t>
            </a:r>
            <a:r>
              <a:rPr lang="pt-BR" sz="2600" dirty="0" err="1" smtClean="0"/>
              <a:t>vs</a:t>
            </a:r>
            <a:r>
              <a:rPr lang="pt-BR" sz="2600" dirty="0" smtClean="0"/>
              <a:t> </a:t>
            </a:r>
            <a:r>
              <a:rPr lang="pt-BR" sz="2600" dirty="0" err="1" smtClean="0"/>
              <a:t>View_Orbit</a:t>
            </a:r>
            <a:endParaRPr lang="pt-BR" sz="2600" dirty="0"/>
          </a:p>
        </p:txBody>
      </p:sp>
      <p:pic>
        <p:nvPicPr>
          <p:cNvPr id="19" name="Imagem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714620"/>
            <a:ext cx="70723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45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Orbitron</a:t>
            </a:r>
            <a:r>
              <a:rPr lang="pt-BR" sz="2600" dirty="0" smtClean="0"/>
              <a:t> </a:t>
            </a:r>
            <a:r>
              <a:rPr lang="pt-BR" sz="2600" dirty="0" err="1" smtClean="0"/>
              <a:t>vs</a:t>
            </a:r>
            <a:r>
              <a:rPr lang="pt-BR" sz="2600" dirty="0" smtClean="0"/>
              <a:t> </a:t>
            </a:r>
            <a:r>
              <a:rPr lang="pt-BR" sz="2600" dirty="0" err="1" smtClean="0"/>
              <a:t>View_IAA</a:t>
            </a:r>
            <a:endParaRPr lang="pt-BR" sz="2600" dirty="0"/>
          </a:p>
        </p:txBody>
      </p:sp>
      <p:sp>
        <p:nvSpPr>
          <p:cNvPr id="12" name="Retângulo 11"/>
          <p:cNvSpPr/>
          <p:nvPr/>
        </p:nvSpPr>
        <p:spPr>
          <a:xfrm>
            <a:off x="0" y="17144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[33720, 0, 0, 0, 60, 210, 9, 314]</a:t>
            </a:r>
            <a:endParaRPr lang="en-US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071678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71678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46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Orbitron</a:t>
            </a:r>
            <a:r>
              <a:rPr lang="pt-BR" sz="2600" dirty="0" smtClean="0"/>
              <a:t> </a:t>
            </a:r>
            <a:r>
              <a:rPr lang="pt-BR" sz="2600" dirty="0" err="1" smtClean="0"/>
              <a:t>vs</a:t>
            </a:r>
            <a:r>
              <a:rPr lang="pt-BR" sz="2600" dirty="0" smtClean="0"/>
              <a:t> </a:t>
            </a:r>
            <a:r>
              <a:rPr lang="pt-BR" sz="2600" dirty="0" err="1" smtClean="0"/>
              <a:t>View_IAA</a:t>
            </a:r>
            <a:endParaRPr lang="pt-BR" sz="2600" dirty="0"/>
          </a:p>
        </p:txBody>
      </p:sp>
      <p:sp>
        <p:nvSpPr>
          <p:cNvPr id="12" name="Retângulo 11"/>
          <p:cNvSpPr/>
          <p:nvPr/>
        </p:nvSpPr>
        <p:spPr>
          <a:xfrm>
            <a:off x="0" y="17144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[33720, 0.7, 0, 45, 60, 210, 9, 314]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71678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47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Orbitron</a:t>
            </a:r>
            <a:r>
              <a:rPr lang="pt-BR" sz="2600" dirty="0" smtClean="0"/>
              <a:t> </a:t>
            </a:r>
            <a:r>
              <a:rPr lang="pt-BR" sz="2600" dirty="0" err="1" smtClean="0"/>
              <a:t>vs</a:t>
            </a:r>
            <a:r>
              <a:rPr lang="pt-BR" sz="2600" dirty="0" smtClean="0"/>
              <a:t> </a:t>
            </a:r>
            <a:r>
              <a:rPr lang="pt-BR" sz="2600" dirty="0" err="1" smtClean="0"/>
              <a:t>View_IAA</a:t>
            </a:r>
            <a:endParaRPr lang="pt-BR" sz="2600" dirty="0"/>
          </a:p>
        </p:txBody>
      </p:sp>
      <p:sp>
        <p:nvSpPr>
          <p:cNvPr id="12" name="Retângulo 11"/>
          <p:cNvSpPr/>
          <p:nvPr/>
        </p:nvSpPr>
        <p:spPr>
          <a:xfrm>
            <a:off x="0" y="17144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[33720, 0.4, 90, 45, 0, 210, 9, 314]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48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Orbitron</a:t>
            </a:r>
            <a:r>
              <a:rPr lang="pt-BR" sz="2600" dirty="0" smtClean="0"/>
              <a:t> </a:t>
            </a:r>
            <a:r>
              <a:rPr lang="pt-BR" sz="2600" dirty="0" err="1" smtClean="0"/>
              <a:t>vs</a:t>
            </a:r>
            <a:r>
              <a:rPr lang="pt-BR" sz="2600" dirty="0" smtClean="0"/>
              <a:t> </a:t>
            </a:r>
            <a:r>
              <a:rPr lang="pt-BR" sz="2600" dirty="0" err="1" smtClean="0"/>
              <a:t>View_IAA</a:t>
            </a:r>
            <a:endParaRPr lang="pt-BR" sz="2600" dirty="0"/>
          </a:p>
        </p:txBody>
      </p:sp>
      <p:sp>
        <p:nvSpPr>
          <p:cNvPr id="12" name="Retângulo 11"/>
          <p:cNvSpPr/>
          <p:nvPr/>
        </p:nvSpPr>
        <p:spPr>
          <a:xfrm>
            <a:off x="0" y="17144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[29633, 0.4, 90, 45, 0, 210, 9, 314]</a:t>
            </a:r>
            <a:endParaRPr lang="en-US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071678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071678"/>
            <a:ext cx="59293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49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Orbitron</a:t>
            </a:r>
            <a:r>
              <a:rPr lang="pt-BR" sz="2600" dirty="0" smtClean="0"/>
              <a:t> </a:t>
            </a:r>
            <a:r>
              <a:rPr lang="pt-BR" sz="2600" dirty="0" err="1" smtClean="0"/>
              <a:t>vs</a:t>
            </a:r>
            <a:r>
              <a:rPr lang="pt-BR" sz="2600" dirty="0" smtClean="0"/>
              <a:t> </a:t>
            </a:r>
            <a:r>
              <a:rPr lang="pt-BR" sz="2600" dirty="0" err="1" smtClean="0"/>
              <a:t>View_IAA</a:t>
            </a:r>
            <a:endParaRPr lang="pt-BR" sz="2600" dirty="0"/>
          </a:p>
        </p:txBody>
      </p:sp>
      <p:sp>
        <p:nvSpPr>
          <p:cNvPr id="12" name="Retângulo 11"/>
          <p:cNvSpPr/>
          <p:nvPr/>
        </p:nvSpPr>
        <p:spPr>
          <a:xfrm>
            <a:off x="0" y="17144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KE = [29633, 0.4, 90, 45, 0, 210, 9, 314]</a:t>
            </a:r>
            <a:endParaRPr lang="en-US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071678"/>
            <a:ext cx="585791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071678"/>
            <a:ext cx="59293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5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Referenciais</a:t>
            </a:r>
            <a:endParaRPr lang="pt-BR" sz="28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0" y="250030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Pólo Norte</a:t>
            </a:r>
            <a:endParaRPr lang="pt-BR" sz="1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357950" y="435769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Y</a:t>
            </a:r>
            <a:endParaRPr lang="pt-BR" sz="12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0" y="20002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/>
              <a:t>Earth</a:t>
            </a:r>
            <a:r>
              <a:rPr lang="pt-BR" sz="2000" dirty="0" smtClean="0"/>
              <a:t> </a:t>
            </a:r>
            <a:r>
              <a:rPr lang="pt-BR" sz="2000" dirty="0" err="1" smtClean="0"/>
              <a:t>Centered</a:t>
            </a:r>
            <a:r>
              <a:rPr lang="pt-BR" sz="2000" dirty="0" smtClean="0"/>
              <a:t> </a:t>
            </a:r>
            <a:r>
              <a:rPr lang="pt-BR" sz="2000" dirty="0" err="1" smtClean="0"/>
              <a:t>Earth</a:t>
            </a:r>
            <a:r>
              <a:rPr lang="pt-BR" sz="2000" dirty="0" smtClean="0"/>
              <a:t> </a:t>
            </a:r>
            <a:r>
              <a:rPr lang="pt-BR" sz="2000" dirty="0" err="1" smtClean="0"/>
              <a:t>Fixed</a:t>
            </a:r>
            <a:r>
              <a:rPr lang="pt-BR" sz="2000" dirty="0" smtClean="0"/>
              <a:t> - ECEF</a:t>
            </a: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786058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0" y="578645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Meridiano de Greenwich</a:t>
            </a:r>
            <a:endParaRPr lang="pt-BR" sz="12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500298" y="435769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Equador</a:t>
            </a:r>
            <a:endParaRPr lang="pt-BR" sz="1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86116" y="550070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X</a:t>
            </a:r>
            <a:endParaRPr lang="pt-BR" sz="1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572000" y="271462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Z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50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4"/>
            </a:pPr>
            <a:r>
              <a:rPr lang="pt-BR" sz="2400" dirty="0" smtClean="0"/>
              <a:t>Resultados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0" y="128586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 smtClean="0"/>
              <a:t>Attitude_Estimation</a:t>
            </a:r>
            <a:endParaRPr lang="pt-BR" sz="2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14348" y="2214554"/>
            <a:ext cx="7752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Não foi encontrado programa para validação.</a:t>
            </a:r>
          </a:p>
          <a:p>
            <a:pPr marL="342900" indent="-342900"/>
            <a:endParaRPr lang="pt-B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Validação puramente matemática utilizando </a:t>
            </a:r>
            <a:r>
              <a:rPr lang="pt-BR" sz="2400" dirty="0" err="1" smtClean="0"/>
              <a:t>Matlab</a:t>
            </a:r>
            <a:endParaRPr lang="pt-BR" sz="2400" dirty="0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929066"/>
            <a:ext cx="6929486" cy="895350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572140"/>
            <a:ext cx="952500" cy="628650"/>
          </a:xfrm>
          <a:prstGeom prst="rect">
            <a:avLst/>
          </a:prstGeom>
          <a:noFill/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1212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14348" y="5000636"/>
            <a:ext cx="6917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Ordem de grandeza do Erro médio encontrado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786314" y="5715016"/>
            <a:ext cx="813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Graus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919800" y="5097025"/>
            <a:ext cx="4723770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Metodologia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Ferramentas Desenvolvidas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Resultados</a:t>
            </a:r>
          </a:p>
          <a:p>
            <a:pPr marL="342900" indent="-342900">
              <a:buFontTx/>
              <a:buAutoNum type="arabicPeriod"/>
            </a:pPr>
            <a:endParaRPr lang="pt-BR" sz="2400" dirty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51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AGENDA</a:t>
            </a:r>
            <a:endParaRPr lang="pt-BR" sz="2400" dirty="0"/>
          </a:p>
        </p:txBody>
      </p:sp>
      <p:pic>
        <p:nvPicPr>
          <p:cNvPr id="11" name="Imagem 10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919800" y="5097025"/>
            <a:ext cx="4723770" cy="387837"/>
          </a:xfrm>
          <a:prstGeom prst="roundRect">
            <a:avLst/>
          </a:prstGeom>
          <a:solidFill>
            <a:schemeClr val="accent1">
              <a:alpha val="41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52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00113" y="2133600"/>
            <a:ext cx="56609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marL="342900" indent="-342900">
              <a:buFontTx/>
              <a:buAutoNum type="arabicPeriod"/>
            </a:pPr>
            <a:r>
              <a:rPr lang="pt-BR" sz="2400" dirty="0"/>
              <a:t>Introdução &amp; Fundamentação </a:t>
            </a:r>
            <a:r>
              <a:rPr lang="pt-BR" sz="2400" dirty="0" smtClean="0"/>
              <a:t>Teórica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Metodologia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Ferramentas Desenvolvidas</a:t>
            </a:r>
          </a:p>
          <a:p>
            <a:pPr marL="342900" indent="-342900">
              <a:buFontTx/>
              <a:buAutoNum type="arabicPeriod"/>
            </a:pPr>
            <a:endParaRPr lang="pt-BR" sz="2400" dirty="0" smtClean="0"/>
          </a:p>
          <a:p>
            <a:pPr marL="342900" indent="-342900">
              <a:buFontTx/>
              <a:buAutoNum type="arabicPeriod"/>
            </a:pPr>
            <a:r>
              <a:rPr lang="pt-BR" sz="2400" dirty="0" smtClean="0"/>
              <a:t>Resultados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0113" y="5062549"/>
            <a:ext cx="5660909" cy="47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marL="347472" indent="-347472">
              <a:buFont typeface="+mj-lt"/>
              <a:buAutoNum type="arabicPeriod" startAt="5"/>
            </a:pPr>
            <a:r>
              <a:rPr lang="pt-BR" sz="2400" dirty="0" smtClean="0"/>
              <a:t>Conclusão e Trabalhos Futuros</a:t>
            </a:r>
            <a:endParaRPr lang="pt-BR" sz="2400" dirty="0"/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1401 -0.64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3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53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5"/>
            </a:pPr>
            <a:r>
              <a:rPr lang="pt-BR" sz="2400" dirty="0" smtClean="0"/>
              <a:t>Conclusão e Trabalhos Futuros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1989138"/>
            <a:ext cx="8675688" cy="3975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914400" lvl="1" indent="-457200" algn="just">
              <a:lnSpc>
                <a:spcPct val="100000"/>
              </a:lnSpc>
              <a:spcBef>
                <a:spcPts val="1125"/>
              </a:spcBef>
              <a:buFont typeface="Arial" pitchFamily="34" charset="0"/>
              <a:buChar char="•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400" dirty="0" err="1" smtClean="0">
                <a:solidFill>
                  <a:srgbClr val="000000"/>
                </a:solidFill>
              </a:rPr>
              <a:t>Projeto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>
                <a:solidFill>
                  <a:srgbClr val="000000"/>
                </a:solidFill>
              </a:rPr>
              <a:t>propiciou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ao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grupo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125"/>
              </a:spcBef>
              <a:buFont typeface="Arial" pitchFamily="34" charset="0"/>
              <a:buChar char="•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 sz="2400" dirty="0">
              <a:solidFill>
                <a:srgbClr val="000000"/>
              </a:solidFill>
            </a:endParaRP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Contato</a:t>
            </a:r>
            <a:r>
              <a:rPr lang="en-GB" sz="2000" dirty="0">
                <a:solidFill>
                  <a:srgbClr val="000000"/>
                </a:solidFill>
              </a:rPr>
              <a:t> com </a:t>
            </a:r>
            <a:r>
              <a:rPr lang="en-GB" sz="2000" dirty="0" err="1">
                <a:solidFill>
                  <a:srgbClr val="000000"/>
                </a:solidFill>
              </a:rPr>
              <a:t>diferentes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Softwares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voltados</a:t>
            </a:r>
            <a:r>
              <a:rPr lang="en-GB" sz="2000" dirty="0" smtClean="0">
                <a:solidFill>
                  <a:srgbClr val="000000"/>
                </a:solidFill>
              </a:rPr>
              <a:t> a area </a:t>
            </a:r>
            <a:r>
              <a:rPr lang="en-GB" sz="2000" dirty="0" err="1" smtClean="0">
                <a:solidFill>
                  <a:srgbClr val="000000"/>
                </a:solidFill>
              </a:rPr>
              <a:t>aeroespácial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Conhecimento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teorico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nos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campos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da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fisica</a:t>
            </a:r>
            <a:r>
              <a:rPr lang="en-GB" sz="2000" dirty="0" smtClean="0">
                <a:solidFill>
                  <a:srgbClr val="000000"/>
                </a:solidFill>
              </a:rPr>
              <a:t>, </a:t>
            </a:r>
            <a:r>
              <a:rPr lang="en-GB" sz="2000" dirty="0" err="1" smtClean="0">
                <a:solidFill>
                  <a:srgbClr val="000000"/>
                </a:solidFill>
              </a:rPr>
              <a:t>matematica</a:t>
            </a:r>
            <a:r>
              <a:rPr lang="en-GB" sz="2000" dirty="0" smtClean="0">
                <a:solidFill>
                  <a:srgbClr val="000000"/>
                </a:solidFill>
              </a:rPr>
              <a:t> e de </a:t>
            </a:r>
            <a:r>
              <a:rPr lang="en-GB" sz="2000" dirty="0" err="1" smtClean="0">
                <a:solidFill>
                  <a:srgbClr val="000000"/>
                </a:solidFill>
              </a:rPr>
              <a:t>programaçao</a:t>
            </a:r>
            <a:r>
              <a:rPr lang="en-GB" sz="2000" dirty="0" smtClean="0">
                <a:solidFill>
                  <a:srgbClr val="000000"/>
                </a:solidFill>
              </a:rPr>
              <a:t>. </a:t>
            </a: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Trabalho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em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equipe</a:t>
            </a:r>
            <a:r>
              <a:rPr lang="en-GB" sz="2000" dirty="0" smtClean="0">
                <a:solidFill>
                  <a:srgbClr val="000000"/>
                </a:solidFill>
              </a:rPr>
              <a:t>. </a:t>
            </a:r>
            <a:endParaRPr lang="en-GB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54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>
              <a:buFont typeface="+mj-lt"/>
              <a:buAutoNum type="arabicPeriod" startAt="5"/>
            </a:pPr>
            <a:r>
              <a:rPr lang="pt-BR" sz="2400" dirty="0" smtClean="0"/>
              <a:t>Conclusão e Trabalhos Futuros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1989138"/>
            <a:ext cx="8675688" cy="3975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914400" lvl="1" indent="-457200" algn="just">
              <a:lnSpc>
                <a:spcPct val="100000"/>
              </a:lnSpc>
              <a:spcBef>
                <a:spcPts val="1125"/>
              </a:spcBef>
              <a:buFont typeface="Arial" pitchFamily="34" charset="0"/>
              <a:buChar char="•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Como </a:t>
            </a:r>
            <a:r>
              <a:rPr lang="en-GB" sz="2400" dirty="0" err="1" smtClean="0">
                <a:solidFill>
                  <a:srgbClr val="000000"/>
                </a:solidFill>
              </a:rPr>
              <a:t>trabalhos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futuros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125"/>
              </a:spcBef>
              <a:buFont typeface="Arial" pitchFamily="34" charset="0"/>
              <a:buChar char="•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 sz="2400" dirty="0">
              <a:solidFill>
                <a:srgbClr val="000000"/>
              </a:solidFill>
            </a:endParaRP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Desenvolvimento</a:t>
            </a:r>
            <a:r>
              <a:rPr lang="en-GB" sz="2000" dirty="0" smtClean="0">
                <a:solidFill>
                  <a:srgbClr val="000000"/>
                </a:solidFill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</a:rPr>
              <a:t>uma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plataforma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completa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para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determinaçao</a:t>
            </a:r>
            <a:r>
              <a:rPr lang="en-GB" sz="2000" dirty="0" smtClean="0">
                <a:solidFill>
                  <a:srgbClr val="000000"/>
                </a:solidFill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</a:rPr>
              <a:t>atitude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Desenvolvimento</a:t>
            </a:r>
            <a:r>
              <a:rPr lang="en-GB" sz="2000" dirty="0" smtClean="0">
                <a:solidFill>
                  <a:srgbClr val="000000"/>
                </a:solidFill>
              </a:rPr>
              <a:t> de um </a:t>
            </a:r>
            <a:r>
              <a:rPr lang="en-GB" sz="2000" dirty="0" err="1" smtClean="0">
                <a:solidFill>
                  <a:srgbClr val="000000"/>
                </a:solidFill>
              </a:rPr>
              <a:t>algoritmo</a:t>
            </a:r>
            <a:r>
              <a:rPr lang="en-GB" sz="2000" dirty="0" smtClean="0">
                <a:solidFill>
                  <a:srgbClr val="000000"/>
                </a:solidFill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</a:rPr>
              <a:t>determinaçao</a:t>
            </a:r>
            <a:r>
              <a:rPr lang="en-GB" sz="2000" dirty="0" smtClean="0">
                <a:solidFill>
                  <a:srgbClr val="000000"/>
                </a:solidFill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</a:rPr>
              <a:t>atitude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lvl="2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Char char="Ø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Desenvolvimento</a:t>
            </a:r>
            <a:r>
              <a:rPr lang="en-GB" sz="2000" dirty="0" smtClean="0">
                <a:solidFill>
                  <a:srgbClr val="000000"/>
                </a:solidFill>
              </a:rPr>
              <a:t> de um </a:t>
            </a:r>
            <a:r>
              <a:rPr lang="en-GB" sz="2000" dirty="0" err="1" smtClean="0">
                <a:solidFill>
                  <a:srgbClr val="000000"/>
                </a:solidFill>
              </a:rPr>
              <a:t>algoritmo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para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determinaçao</a:t>
            </a:r>
            <a:r>
              <a:rPr lang="en-GB" sz="2000" dirty="0" smtClean="0">
                <a:solidFill>
                  <a:srgbClr val="000000"/>
                </a:solidFill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</a:rPr>
              <a:t>órbita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endParaRPr lang="en-GB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1125"/>
              </a:spcBef>
              <a:buFont typeface="Wingdings" pitchFamily="2" charset="2"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55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/>
            <a:r>
              <a:rPr lang="pt-BR" sz="2400" dirty="0" smtClean="0"/>
              <a:t>FIM</a:t>
            </a:r>
          </a:p>
        </p:txBody>
      </p:sp>
      <p:pic>
        <p:nvPicPr>
          <p:cNvPr id="15" name="Imagem 14" descr="Pergunt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714488"/>
            <a:ext cx="2093541" cy="278608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0" y="4643446"/>
            <a:ext cx="9144000" cy="1000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3200" dirty="0" smtClean="0"/>
              <a:t>Perguntas ?</a:t>
            </a:r>
            <a:endParaRPr lang="pt-BR" sz="3200" dirty="0"/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56</a:t>
            </a:fld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 algn="ctr"/>
            <a:r>
              <a:rPr lang="pt-BR" sz="2400" dirty="0" smtClean="0"/>
              <a:t>FIM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3143248"/>
            <a:ext cx="9144000" cy="1000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5400" dirty="0" smtClean="0"/>
              <a:t>OBRIGADO</a:t>
            </a:r>
            <a:endParaRPr lang="pt-BR" sz="5400" dirty="0"/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6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Referenciais</a:t>
            </a:r>
            <a:endParaRPr lang="pt-BR" sz="28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0" y="20002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/>
              <a:t>Earth</a:t>
            </a:r>
            <a:r>
              <a:rPr lang="pt-BR" sz="2000" dirty="0" smtClean="0"/>
              <a:t> </a:t>
            </a:r>
            <a:r>
              <a:rPr lang="pt-BR" sz="2000" dirty="0" err="1" smtClean="0"/>
              <a:t>Centered</a:t>
            </a:r>
            <a:r>
              <a:rPr lang="pt-BR" sz="2000" dirty="0" smtClean="0"/>
              <a:t> Orbital Frame - ECOF</a:t>
            </a:r>
            <a:endParaRPr lang="pt-BR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3092" y="2786058"/>
            <a:ext cx="5143536" cy="30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0" y="321468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Meridiano de Greenwich</a:t>
            </a:r>
            <a:endParaRPr lang="pt-BR" sz="12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786050" y="4357694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Equador</a:t>
            </a:r>
            <a:endParaRPr lang="pt-BR" sz="1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286116" y="271462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Z</a:t>
            </a:r>
            <a:endParaRPr lang="pt-BR" sz="1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929454" y="257174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X</a:t>
            </a:r>
            <a:endParaRPr lang="pt-BR" sz="1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786182" y="535782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Y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7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Referenciais</a:t>
            </a:r>
            <a:endParaRPr lang="pt-BR" sz="2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0" y="20002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Orbital Frame - OF</a:t>
            </a:r>
            <a:endParaRPr lang="pt-BR" sz="2000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428868"/>
            <a:ext cx="63150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aixaDeTexto 36"/>
          <p:cNvSpPr txBox="1"/>
          <p:nvPr/>
        </p:nvSpPr>
        <p:spPr>
          <a:xfrm>
            <a:off x="1285852" y="3786190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Z</a:t>
            </a:r>
            <a:r>
              <a:rPr lang="pt-BR" sz="900" dirty="0" err="1" smtClean="0"/>
              <a:t>o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142976" y="5643578"/>
            <a:ext cx="358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Y</a:t>
            </a:r>
            <a:r>
              <a:rPr lang="pt-BR" sz="900" dirty="0" err="1" smtClean="0"/>
              <a:t>o</a:t>
            </a:r>
            <a:endParaRPr lang="pt-BR" sz="9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4214810" y="3786190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X</a:t>
            </a:r>
            <a:r>
              <a:rPr lang="pt-BR" sz="900" dirty="0" err="1" smtClean="0"/>
              <a:t>o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8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Referenciais</a:t>
            </a:r>
            <a:endParaRPr lang="pt-BR" sz="28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0" y="20002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 smtClean="0"/>
              <a:t>Body</a:t>
            </a:r>
            <a:r>
              <a:rPr lang="pt-BR" sz="2000" dirty="0" smtClean="0"/>
              <a:t> Frame - BF</a:t>
            </a:r>
            <a:endParaRPr lang="pt-BR" sz="2000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643182"/>
            <a:ext cx="420458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aixaDeTexto 36"/>
          <p:cNvSpPr txBox="1"/>
          <p:nvPr/>
        </p:nvSpPr>
        <p:spPr>
          <a:xfrm>
            <a:off x="4429124" y="364331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Z</a:t>
            </a:r>
            <a:r>
              <a:rPr lang="pt-BR" sz="900" dirty="0" err="1" smtClean="0"/>
              <a:t>o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429388" y="3500438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X</a:t>
            </a:r>
            <a:r>
              <a:rPr lang="pt-BR" sz="900" dirty="0" err="1" smtClean="0"/>
              <a:t>o</a:t>
            </a:r>
            <a:endParaRPr lang="pt-BR" sz="9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2000240"/>
            <a:ext cx="1428760" cy="151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/>
          <p:cNvSpPr txBox="1"/>
          <p:nvPr/>
        </p:nvSpPr>
        <p:spPr>
          <a:xfrm>
            <a:off x="1071538" y="3071810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Y</a:t>
            </a:r>
            <a:r>
              <a:rPr lang="pt-BR" sz="900" dirty="0" smtClean="0"/>
              <a:t>b</a:t>
            </a:r>
            <a:endParaRPr lang="pt-BR" sz="9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714876" y="4929198"/>
            <a:ext cx="358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Y</a:t>
            </a:r>
            <a:r>
              <a:rPr lang="pt-BR" sz="900" dirty="0" err="1" smtClean="0"/>
              <a:t>o</a:t>
            </a:r>
            <a:endParaRPr lang="pt-BR" sz="9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643042" y="178592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Z</a:t>
            </a:r>
            <a:r>
              <a:rPr lang="pt-BR" sz="900" dirty="0" err="1" smtClean="0"/>
              <a:t>b</a:t>
            </a:r>
            <a:endParaRPr lang="pt-BR" sz="9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500298" y="2786058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X</a:t>
            </a:r>
            <a:r>
              <a:rPr lang="pt-BR" sz="900" dirty="0" err="1" smtClean="0"/>
              <a:t>b</a:t>
            </a:r>
            <a:endParaRPr lang="pt-BR" sz="9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000504"/>
            <a:ext cx="2928958" cy="23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aixaDeTexto 26"/>
          <p:cNvSpPr txBox="1"/>
          <p:nvPr/>
        </p:nvSpPr>
        <p:spPr>
          <a:xfrm>
            <a:off x="500034" y="6072206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Y</a:t>
            </a:r>
            <a:r>
              <a:rPr lang="pt-BR" sz="900" dirty="0" smtClean="0"/>
              <a:t>b</a:t>
            </a:r>
            <a:endParaRPr lang="pt-BR" sz="9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286116" y="4786322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X</a:t>
            </a:r>
            <a:r>
              <a:rPr lang="pt-BR" sz="900" dirty="0" err="1" smtClean="0"/>
              <a:t>b</a:t>
            </a:r>
            <a:endParaRPr lang="pt-BR" sz="9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714480" y="392906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Z</a:t>
            </a:r>
            <a:r>
              <a:rPr lang="pt-BR" sz="900" dirty="0" err="1" smtClean="0"/>
              <a:t>b</a:t>
            </a:r>
            <a:endParaRPr lang="pt-BR" sz="900" dirty="0"/>
          </a:p>
        </p:txBody>
      </p:sp>
      <p:cxnSp>
        <p:nvCxnSpPr>
          <p:cNvPr id="34" name="Conector de seta reta 33"/>
          <p:cNvCxnSpPr/>
          <p:nvPr/>
        </p:nvCxnSpPr>
        <p:spPr>
          <a:xfrm flipV="1">
            <a:off x="2362200" y="5047457"/>
            <a:ext cx="1014418" cy="79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rot="16200000" flipV="1">
            <a:off x="1497805" y="4224338"/>
            <a:ext cx="785818" cy="4286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0800000" flipV="1">
            <a:off x="745330" y="5217312"/>
            <a:ext cx="1295382" cy="11477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V="1">
            <a:off x="5237167" y="4244981"/>
            <a:ext cx="1285884" cy="28575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4454523" y="4530723"/>
            <a:ext cx="785818" cy="42862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6200000" flipV="1">
            <a:off x="4566444" y="3853659"/>
            <a:ext cx="1071570" cy="28575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/>
          <p:nvPr/>
        </p:nvSpPr>
        <p:spPr>
          <a:xfrm>
            <a:off x="4929190" y="3286124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Z</a:t>
            </a:r>
            <a:r>
              <a:rPr lang="pt-BR" sz="900" dirty="0" err="1" smtClean="0"/>
              <a:t>b</a:t>
            </a:r>
            <a:endParaRPr lang="pt-BR" sz="900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4214810" y="4714884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Y</a:t>
            </a:r>
            <a:r>
              <a:rPr lang="pt-BR" sz="900" dirty="0" smtClean="0"/>
              <a:t>b</a:t>
            </a:r>
            <a:endParaRPr lang="pt-BR" sz="900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6357950" y="4000504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/>
              <a:t>X</a:t>
            </a:r>
            <a:r>
              <a:rPr lang="pt-BR" sz="900" dirty="0" err="1" smtClean="0"/>
              <a:t>b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3143240" y="2214554"/>
            <a:ext cx="3429023" cy="3429024"/>
          </a:xfrm>
          <a:prstGeom prst="ellipse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C8FC0-1B55-4B96-9D50-DA88CD8B43DB}" type="slidenum">
              <a:rPr lang="pt-BR"/>
              <a:pPr/>
              <a:t>9</a:t>
            </a:fld>
            <a:endParaRPr lang="pt-BR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142984"/>
            <a:ext cx="91440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10" y="71021"/>
            <a:ext cx="1143008" cy="100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Modelagem MATLAB para Cálculo de Atitude e </a:t>
            </a:r>
          </a:p>
          <a:p>
            <a:pPr algn="ctr"/>
            <a:r>
              <a:rPr lang="pt-BR" sz="1600" dirty="0" smtClean="0"/>
              <a:t>Rastreio de Satélites Artificiais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pt-BR" sz="2400" dirty="0" smtClean="0"/>
              <a:t>Introdução &amp; Fundamentação Teórica</a:t>
            </a:r>
          </a:p>
        </p:txBody>
      </p:sp>
      <p:pic>
        <p:nvPicPr>
          <p:cNvPr id="10" name="Imagem 9" descr="Orbi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119182" cy="111918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643182"/>
            <a:ext cx="1638300" cy="1038225"/>
          </a:xfrm>
          <a:prstGeom prst="rect">
            <a:avLst/>
          </a:prstGeom>
          <a:noFill/>
        </p:spPr>
      </p:pic>
      <p:cxnSp>
        <p:nvCxnSpPr>
          <p:cNvPr id="30" name="Conector de seta reta 29"/>
          <p:cNvCxnSpPr>
            <a:endCxn id="15" idx="6"/>
          </p:cNvCxnSpPr>
          <p:nvPr/>
        </p:nvCxnSpPr>
        <p:spPr>
          <a:xfrm>
            <a:off x="4857752" y="3929066"/>
            <a:ext cx="1714511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>
            <a:endCxn id="15" idx="0"/>
          </p:cNvCxnSpPr>
          <p:nvPr/>
        </p:nvCxnSpPr>
        <p:spPr>
          <a:xfrm rot="5400000" flipH="1" flipV="1">
            <a:off x="4000496" y="3071810"/>
            <a:ext cx="1714512" cy="158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643314"/>
            <a:ext cx="161925" cy="3810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8680" y="2946553"/>
            <a:ext cx="152400" cy="381000"/>
          </a:xfrm>
          <a:prstGeom prst="rect">
            <a:avLst/>
          </a:prstGeom>
          <a:noFill/>
        </p:spPr>
      </p:pic>
      <p:sp>
        <p:nvSpPr>
          <p:cNvPr id="44" name="CaixaDeTexto 43"/>
          <p:cNvSpPr txBox="1"/>
          <p:nvPr/>
        </p:nvSpPr>
        <p:spPr>
          <a:xfrm>
            <a:off x="285720" y="4000504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= Semi-eixo Maior  = 1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285720" y="442913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= Semi-eixo Menor = 1</a:t>
            </a:r>
            <a:endParaRPr lang="pt-BR" dirty="0"/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00504"/>
            <a:ext cx="161925" cy="381000"/>
          </a:xfrm>
          <a:prstGeom prst="rect">
            <a:avLst/>
          </a:prstGeom>
          <a:noFill/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429132"/>
            <a:ext cx="152400" cy="381000"/>
          </a:xfrm>
          <a:prstGeom prst="rect">
            <a:avLst/>
          </a:prstGeom>
          <a:noFill/>
        </p:spPr>
      </p:pic>
      <p:sp>
        <p:nvSpPr>
          <p:cNvPr id="48" name="CaixaDeTexto 47"/>
          <p:cNvSpPr txBox="1"/>
          <p:nvPr/>
        </p:nvSpPr>
        <p:spPr>
          <a:xfrm>
            <a:off x="1928794" y="300037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= 0</a:t>
            </a:r>
            <a:endParaRPr lang="pt-BR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Excentricidade e Semi-eixo Maior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2017</Words>
  <Application>Microsoft Office PowerPoint</Application>
  <PresentationFormat>On-screen Show (4:3)</PresentationFormat>
  <Paragraphs>599</Paragraphs>
  <Slides>56</Slides>
  <Notes>56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Eduardo Augusto Bezerra</cp:lastModifiedBy>
  <cp:revision>541</cp:revision>
  <dcterms:created xsi:type="dcterms:W3CDTF">2007-12-03T21:50:43Z</dcterms:created>
  <dcterms:modified xsi:type="dcterms:W3CDTF">2009-12-16T20:09:22Z</dcterms:modified>
</cp:coreProperties>
</file>